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59cc4b0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59cc4b0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from: Thompson et al. 2013, Grams et al. 2012, Thompson et al. 2010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c59cc4b06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c59cc4b06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c6ecad45ed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c6ecad45ed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c6ecad45ed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gc6ecad45ed_3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c6ecad45ed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gc6ecad45ed_3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59cc4b063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c59cc4b063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59cc4b063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c59cc4b063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c59cc4b063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c59cc4b063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59cc4b063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59cc4b063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59cc4b063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59cc4b063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59cc4b06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59cc4b06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59cc4b063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c59cc4b063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c59cc4b063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c59cc4b063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59cc4b063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59cc4b063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59cc4b06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59cc4b06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59cc4b063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59cc4b063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59cc4b063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c59cc4b063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5988b4c6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c5988b4c6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5988b4c6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c5988b4c6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59cc4b063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c59cc4b063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c59cc4b063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c59cc4b063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c59cc4b063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c59cc4b063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59cc4b063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59cc4b063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c59cc4b063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c59cc4b063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c59cc4b063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c59cc4b063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59cc4b06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59cc4b06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5988b4c6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c5988b4c6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59cc4b063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c59cc4b063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59cc4b063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59cc4b063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c59cc4b063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c59cc4b063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c59cc4b063_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c59cc4b063_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c59cc4b063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c59cc4b063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59cc4b063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c59cc4b063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c5988b4c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c5988b4c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5eadced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c5eadced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d4349bbe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d4349bbe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59cc4b06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59cc4b06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d4349bbeb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d4349bbeb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c8711e14f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c8711e14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3b3f03152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3b3f03152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5eadced7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5eadced7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c5eadced7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c5eadced7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c5eadced7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c5eadced7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c5eadced7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c5eadced7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c5eadced7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c5eadced7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c5eadced7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c5eadced7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c5eadced7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c5eadced7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59cc4b063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59cc4b063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c5eadced7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c5eadced7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c6b19825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c6b19825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c6b198255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c6b198255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c6ecad45ed_6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c6ecad45ed_6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c6ecad45e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c6ecad45e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c6b198255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c6b198255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c6b198255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c6b198255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c6b198255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c6b198255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c6b198255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c6b198255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c6b198255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c6b198255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59cc4b06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59cc4b06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c6b198255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c6b198255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c6b198255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c6b198255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c6ecad45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c6ecad45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c6b198255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c6b198255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c6b198255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c6b198255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c6b198255a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c6b198255a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c6ecad45e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c6ecad45e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c6ecad45e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c6ecad45e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c6ecad45ed_3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gc6ecad45ed_3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c6ecad45ed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c6ecad45ed_3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59cc4b06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c59cc4b06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c6ecad45ed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gc6ecad45ed_3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c6ecad45ed_3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gc6ecad45ed_3_2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c6ecad45ed_3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gc6ecad45ed_3_5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c6ecad45ed_3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c6ecad45ed_3_5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6ecad45ed_3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gc6ecad45ed_3_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c6ecad45ed_3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gc6ecad45ed_3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c6ecad45ed_3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gc6ecad45ed_3_3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c6ecad45ed_3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gc6ecad45ed_3_4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c6ecad45ed_3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gc6ecad45ed_3_4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c6ecad45ed_3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gc6ecad45ed_3_4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59cc4b063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c59cc4b063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c6ecad45ed_3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gc6ecad45ed_3_4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c6ecad45ed_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gc6ecad45ed_6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c6ecad45ed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c6ecad45ed_6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c6ecad45ed_6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c6ecad45ed_6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c6ecad45ed_6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gc6ecad45ed_6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c6ecad45ed_6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gc6ecad45ed_6_2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c6ecad45ed_6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gc6ecad45ed_6_2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c6ecad45ed_6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gc6ecad45ed_6_2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c6ecad45ed_6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gc6ecad45ed_6_3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c8711e14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gc8711e14f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59cc4b06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59cc4b06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c6ecad45e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gc6ecad45ed_0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c6ecad45ed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gc6ecad45ed_0_1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c6ecad45e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gc6ecad45ed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c6ecad45ed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gc6ecad45ed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c6ecad45ed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gc6ecad45ed_2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c6ecad45e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gc6ecad45ed_2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c6ecad45ed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gc6ecad45ed_0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c6ecad45e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gc6ecad45ed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c6ecad45e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gc6ecad45ed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c6ecad45e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gc6ecad45ed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-Only Layout">
  <p:cSld name="Text-Only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1534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55.png"/><Relationship Id="rId4" Type="http://schemas.openxmlformats.org/officeDocument/2006/relationships/image" Target="../media/image87.png"/><Relationship Id="rId5" Type="http://schemas.openxmlformats.org/officeDocument/2006/relationships/image" Target="../media/image86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8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7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Relationship Id="rId6" Type="http://schemas.openxmlformats.org/officeDocument/2006/relationships/image" Target="../media/image2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Relationship Id="rId6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Relationship Id="rId4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Relationship Id="rId5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Relationship Id="rId4" Type="http://schemas.openxmlformats.org/officeDocument/2006/relationships/image" Target="../media/image7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Relationship Id="rId5" Type="http://schemas.openxmlformats.org/officeDocument/2006/relationships/image" Target="../media/image61.png"/><Relationship Id="rId6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image" Target="../media/image3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6.png"/><Relationship Id="rId4" Type="http://schemas.openxmlformats.org/officeDocument/2006/relationships/image" Target="../media/image7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5" Type="http://schemas.openxmlformats.org/officeDocument/2006/relationships/image" Target="../media/image5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3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6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6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0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0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6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2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3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9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75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5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7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7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7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67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</a:t>
            </a:r>
            <a:r>
              <a:rPr lang="en" sz="5200">
                <a:solidFill>
                  <a:srgbClr val="FFFFFF"/>
                </a:solidFill>
              </a:rPr>
              <a:t>Climatology</a:t>
            </a:r>
            <a:r>
              <a:rPr lang="en" sz="5200">
                <a:solidFill>
                  <a:srgbClr val="FFFFFF"/>
                </a:solidFill>
              </a:rPr>
              <a:t> 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6.png" id="65" name="Google Shape;6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295" y="1317300"/>
            <a:ext cx="4369800" cy="28278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4450" y="1343226"/>
            <a:ext cx="4330200" cy="28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63" y="530300"/>
            <a:ext cx="7668687" cy="461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1268625" y="682700"/>
            <a:ext cx="4069500" cy="35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Consider low-level moisture availability in summer vs. winter.</a:t>
            </a:r>
            <a:endParaRPr sz="1100"/>
          </a:p>
        </p:txBody>
      </p:sp>
      <p:sp>
        <p:nvSpPr>
          <p:cNvPr id="145" name="Google Shape;145;p24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46" name="Google Shape;146;p24"/>
          <p:cNvSpPr txBox="1"/>
          <p:nvPr/>
        </p:nvSpPr>
        <p:spPr>
          <a:xfrm>
            <a:off x="1268625" y="1444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</a:t>
            </a:r>
            <a:r>
              <a:rPr b="1" lang="en" sz="1200"/>
              <a:t> </a:t>
            </a:r>
            <a:endParaRPr b="1" sz="1200"/>
          </a:p>
        </p:txBody>
      </p:sp>
      <p:sp>
        <p:nvSpPr>
          <p:cNvPr id="147" name="Google Shape;147;p24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MLCAPE</a:t>
            </a:r>
            <a:endParaRPr sz="5200">
              <a:solidFill>
                <a:srgbClr val="FFFFFF"/>
              </a:solidFill>
            </a:endParaRPr>
          </a:p>
        </p:txBody>
      </p:sp>
      <p:cxnSp>
        <p:nvCxnSpPr>
          <p:cNvPr id="148" name="Google Shape;148;p24"/>
          <p:cNvCxnSpPr/>
          <p:nvPr/>
        </p:nvCxnSpPr>
        <p:spPr>
          <a:xfrm flipH="1">
            <a:off x="3967900" y="4138000"/>
            <a:ext cx="951300" cy="3714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14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7: Check Conditional Tornado Probs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1042" name="Google Shape;1042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100" y="751100"/>
            <a:ext cx="5875800" cy="4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14"/>
          <p:cNvSpPr/>
          <p:nvPr/>
        </p:nvSpPr>
        <p:spPr>
          <a:xfrm>
            <a:off x="4287225" y="1074750"/>
            <a:ext cx="436200" cy="3678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4" name="Google Shape;1044;p114"/>
          <p:cNvCxnSpPr>
            <a:stCxn id="1045" idx="1"/>
          </p:cNvCxnSpPr>
          <p:nvPr/>
        </p:nvCxnSpPr>
        <p:spPr>
          <a:xfrm flipH="1">
            <a:off x="4520835" y="1934377"/>
            <a:ext cx="848400" cy="655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46" name="Google Shape;1046;p114"/>
          <p:cNvCxnSpPr/>
          <p:nvPr/>
        </p:nvCxnSpPr>
        <p:spPr>
          <a:xfrm flipH="1">
            <a:off x="4544394" y="3264067"/>
            <a:ext cx="609600" cy="385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47" name="Google Shape;1047;p114"/>
          <p:cNvCxnSpPr/>
          <p:nvPr/>
        </p:nvCxnSpPr>
        <p:spPr>
          <a:xfrm flipH="1">
            <a:off x="4571235" y="4082394"/>
            <a:ext cx="798000" cy="270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45" name="Google Shape;1045;p114"/>
          <p:cNvSpPr txBox="1"/>
          <p:nvPr/>
        </p:nvSpPr>
        <p:spPr>
          <a:xfrm>
            <a:off x="5369235" y="1778677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57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EF2+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114"/>
          <p:cNvSpPr txBox="1"/>
          <p:nvPr/>
        </p:nvSpPr>
        <p:spPr>
          <a:xfrm>
            <a:off x="5175271" y="3030336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EF3+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114"/>
          <p:cNvSpPr txBox="1"/>
          <p:nvPr/>
        </p:nvSpPr>
        <p:spPr>
          <a:xfrm>
            <a:off x="5380121" y="3938648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EF4+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114"/>
          <p:cNvSpPr txBox="1"/>
          <p:nvPr/>
        </p:nvSpPr>
        <p:spPr>
          <a:xfrm>
            <a:off x="0" y="853725"/>
            <a:ext cx="1634100" cy="199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These are conditional probabilities: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You </a:t>
            </a:r>
            <a:r>
              <a:rPr i="1" lang="en" sz="1669">
                <a:solidFill>
                  <a:srgbClr val="FFFFFF"/>
                </a:solidFill>
              </a:rPr>
              <a:t>know</a:t>
            </a:r>
            <a:r>
              <a:rPr lang="en" sz="1669">
                <a:solidFill>
                  <a:srgbClr val="FFFFFF"/>
                </a:solidFill>
              </a:rPr>
              <a:t> a tornado is occurring 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(TDS)</a:t>
            </a:r>
            <a:endParaRPr sz="1669">
              <a:solidFill>
                <a:srgbClr val="FFFFFF"/>
              </a:solidFill>
            </a:endParaRPr>
          </a:p>
        </p:txBody>
      </p:sp>
      <p:sp>
        <p:nvSpPr>
          <p:cNvPr id="1051" name="Google Shape;1051;p114"/>
          <p:cNvSpPr/>
          <p:nvPr/>
        </p:nvSpPr>
        <p:spPr>
          <a:xfrm>
            <a:off x="5215475" y="817025"/>
            <a:ext cx="9483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114"/>
          <p:cNvSpPr txBox="1"/>
          <p:nvPr/>
        </p:nvSpPr>
        <p:spPr>
          <a:xfrm>
            <a:off x="7543800" y="732375"/>
            <a:ext cx="16341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Valid for this range</a:t>
            </a:r>
            <a:endParaRPr sz="1669">
              <a:solidFill>
                <a:srgbClr val="FFFFFF"/>
              </a:solidFill>
            </a:endParaRPr>
          </a:p>
        </p:txBody>
      </p:sp>
      <p:cxnSp>
        <p:nvCxnSpPr>
          <p:cNvPr id="1053" name="Google Shape;1053;p114"/>
          <p:cNvCxnSpPr/>
          <p:nvPr/>
        </p:nvCxnSpPr>
        <p:spPr>
          <a:xfrm rot="10800000">
            <a:off x="6273875" y="944175"/>
            <a:ext cx="1456200" cy="16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054" name="Google Shape;1054;p114"/>
          <p:cNvGrpSpPr/>
          <p:nvPr/>
        </p:nvGrpSpPr>
        <p:grpSpPr>
          <a:xfrm>
            <a:off x="0" y="1206301"/>
            <a:ext cx="3474576" cy="3802750"/>
            <a:chOff x="0" y="1206301"/>
            <a:chExt cx="3474576" cy="3802750"/>
          </a:xfrm>
        </p:grpSpPr>
        <p:pic>
          <p:nvPicPr>
            <p:cNvPr id="1055" name="Google Shape;1055;p1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3156775"/>
              <a:ext cx="3474573" cy="1852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6" name="Google Shape;1056;p114"/>
            <p:cNvSpPr txBox="1"/>
            <p:nvPr/>
          </p:nvSpPr>
          <p:spPr>
            <a:xfrm>
              <a:off x="1299275" y="4250050"/>
              <a:ext cx="2175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McMullen, AL EF2</a:t>
              </a:r>
              <a:endParaRPr sz="1800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2 February 2016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1057" name="Google Shape;1057;p1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3800" y="1206301"/>
              <a:ext cx="2610776" cy="19504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1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63" name="Google Shape;1063;p1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115"/>
          <p:cNvSpPr/>
          <p:nvPr/>
        </p:nvSpPr>
        <p:spPr>
          <a:xfrm>
            <a:off x="990600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115"/>
          <p:cNvSpPr/>
          <p:nvPr/>
        </p:nvSpPr>
        <p:spPr>
          <a:xfrm>
            <a:off x="4953000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1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71" name="Google Shape;1071;p1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30300"/>
            <a:ext cx="7681190" cy="46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/>
          <p:nvPr/>
        </p:nvSpPr>
        <p:spPr>
          <a:xfrm>
            <a:off x="1268625" y="682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55" name="Google Shape;155;p25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56" name="Google Shape;156;p25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MLCIN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6" y="530300"/>
            <a:ext cx="7681201" cy="4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/>
        </p:nvSpPr>
        <p:spPr>
          <a:xfrm>
            <a:off x="1268625" y="682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63" name="Google Shape;163;p26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64" name="Google Shape;164;p26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MLLCL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3034675" y="4447100"/>
            <a:ext cx="3462000" cy="40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seasonal temperature trends.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30300"/>
            <a:ext cx="7693709" cy="462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1192425" y="4111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72" name="Google Shape;172;p27"/>
          <p:cNvSpPr txBox="1"/>
          <p:nvPr/>
        </p:nvSpPr>
        <p:spPr>
          <a:xfrm>
            <a:off x="1192425" y="4492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73" name="Google Shape;173;p27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Bulk Wind Difference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3032125" y="4290375"/>
            <a:ext cx="5295000" cy="40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seasonal patterns in the upper-level jet stream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6" y="547800"/>
            <a:ext cx="7681229" cy="46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4802375" y="613675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81" name="Google Shape;181;p28"/>
          <p:cNvSpPr txBox="1"/>
          <p:nvPr/>
        </p:nvSpPr>
        <p:spPr>
          <a:xfrm>
            <a:off x="4802375" y="994675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82" name="Google Shape;182;p28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SRH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47800"/>
            <a:ext cx="7681226" cy="461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1220975" y="689875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89" name="Google Shape;189;p29"/>
          <p:cNvSpPr txBox="1"/>
          <p:nvPr/>
        </p:nvSpPr>
        <p:spPr>
          <a:xfrm>
            <a:off x="1220975" y="1070875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90" name="Google Shape;190;p29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STP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MLCAPE (J/kg)</a:t>
            </a:r>
            <a:endParaRPr sz="2250">
              <a:solidFill>
                <a:srgbClr val="FFFFFF"/>
              </a:solidFill>
            </a:endParaRPr>
          </a:p>
        </p:txBody>
      </p:sp>
      <p:grpSp>
        <p:nvGrpSpPr>
          <p:cNvPr id="196" name="Google Shape;196;p30"/>
          <p:cNvGrpSpPr/>
          <p:nvPr/>
        </p:nvGrpSpPr>
        <p:grpSpPr>
          <a:xfrm>
            <a:off x="2496175" y="610700"/>
            <a:ext cx="4085700" cy="4502650"/>
            <a:chOff x="863" y="431"/>
            <a:chExt cx="4103" cy="3898"/>
          </a:xfrm>
        </p:grpSpPr>
        <p:pic>
          <p:nvPicPr>
            <p:cNvPr descr="rm-mlcape" id="197" name="Google Shape;197;p30"/>
            <p:cNvPicPr preferRelativeResize="0"/>
            <p:nvPr/>
          </p:nvPicPr>
          <p:blipFill rotWithShape="1">
            <a:blip r:embed="rId3">
              <a:alphaModFix/>
            </a:blip>
            <a:srcRect b="0" l="48248" r="0" t="6235"/>
            <a:stretch/>
          </p:blipFill>
          <p:spPr>
            <a:xfrm>
              <a:off x="2879" y="431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mlcape" id="198" name="Google Shape;198;p30"/>
            <p:cNvPicPr preferRelativeResize="0"/>
            <p:nvPr/>
          </p:nvPicPr>
          <p:blipFill rotWithShape="1">
            <a:blip r:embed="rId4">
              <a:alphaModFix/>
            </a:blip>
            <a:srcRect b="0" l="48248" r="0" t="6235"/>
            <a:stretch/>
          </p:blipFill>
          <p:spPr>
            <a:xfrm>
              <a:off x="863" y="431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30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01" name="Google Shape;201;p30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</a:t>
            </a:r>
            <a:r>
              <a:rPr lang="en" sz="1750">
                <a:solidFill>
                  <a:srgbClr val="FFFFFF"/>
                </a:solidFill>
              </a:rPr>
              <a:t>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03" name="Google Shape;203;p30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</a:t>
            </a:r>
            <a:r>
              <a:rPr lang="en" sz="1750">
                <a:solidFill>
                  <a:srgbClr val="FFFFFF"/>
                </a:solidFill>
              </a:rPr>
              <a:t>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04" name="Google Shape;204;p30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0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31"/>
          <p:cNvGrpSpPr/>
          <p:nvPr/>
        </p:nvGrpSpPr>
        <p:grpSpPr>
          <a:xfrm>
            <a:off x="2496175" y="610700"/>
            <a:ext cx="4085700" cy="4502650"/>
            <a:chOff x="863" y="403"/>
            <a:chExt cx="4103" cy="3898"/>
          </a:xfrm>
        </p:grpSpPr>
        <p:pic>
          <p:nvPicPr>
            <p:cNvPr descr="rm-mllcl" id="211" name="Google Shape;211;p31"/>
            <p:cNvPicPr preferRelativeResize="0"/>
            <p:nvPr/>
          </p:nvPicPr>
          <p:blipFill rotWithShape="1">
            <a:blip r:embed="rId3">
              <a:alphaModFix/>
            </a:blip>
            <a:srcRect b="0" l="48248" r="0" t="6235"/>
            <a:stretch/>
          </p:blipFill>
          <p:spPr>
            <a:xfrm>
              <a:off x="2879" y="403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mllcl" id="212" name="Google Shape;212;p31"/>
            <p:cNvPicPr preferRelativeResize="0"/>
            <p:nvPr/>
          </p:nvPicPr>
          <p:blipFill rotWithShape="1">
            <a:blip r:embed="rId4">
              <a:alphaModFix/>
            </a:blip>
            <a:srcRect b="0" l="48248" r="0" t="6235"/>
            <a:stretch/>
          </p:blipFill>
          <p:spPr>
            <a:xfrm>
              <a:off x="863" y="403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31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MLLCL (m)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9" name="Google Shape;219;p31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1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32"/>
          <p:cNvGrpSpPr/>
          <p:nvPr/>
        </p:nvGrpSpPr>
        <p:grpSpPr>
          <a:xfrm>
            <a:off x="2496175" y="610700"/>
            <a:ext cx="4085700" cy="4502650"/>
            <a:chOff x="863" y="374"/>
            <a:chExt cx="4090" cy="3941"/>
          </a:xfrm>
        </p:grpSpPr>
        <p:pic>
          <p:nvPicPr>
            <p:cNvPr descr="rm-shr6" id="226" name="Google Shape;226;p32"/>
            <p:cNvPicPr preferRelativeResize="0"/>
            <p:nvPr/>
          </p:nvPicPr>
          <p:blipFill rotWithShape="1">
            <a:blip r:embed="rId3">
              <a:alphaModFix/>
            </a:blip>
            <a:srcRect b="0" l="48549" r="0" t="6235"/>
            <a:stretch/>
          </p:blipFill>
          <p:spPr>
            <a:xfrm>
              <a:off x="2879" y="374"/>
              <a:ext cx="2074" cy="3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hr6" id="227" name="Google Shape;227;p32"/>
            <p:cNvPicPr preferRelativeResize="0"/>
            <p:nvPr/>
          </p:nvPicPr>
          <p:blipFill rotWithShape="1">
            <a:blip r:embed="rId4">
              <a:alphaModFix/>
            </a:blip>
            <a:srcRect b="0" l="48549" r="0" t="6235"/>
            <a:stretch/>
          </p:blipFill>
          <p:spPr>
            <a:xfrm>
              <a:off x="863" y="374"/>
              <a:ext cx="2074" cy="3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32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0-6 km Bulk Wind Difference (kt)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29" name="Google Shape;229;p32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30" name="Google Shape;230;p32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31" name="Google Shape;231;p32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32" name="Google Shape;232;p32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33" name="Google Shape;233;p32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34" name="Google Shape;234;p32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2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3"/>
          <p:cNvGrpSpPr/>
          <p:nvPr/>
        </p:nvGrpSpPr>
        <p:grpSpPr>
          <a:xfrm>
            <a:off x="2496175" y="610700"/>
            <a:ext cx="4085700" cy="4502650"/>
            <a:chOff x="863" y="403"/>
            <a:chExt cx="4101" cy="3901"/>
          </a:xfrm>
        </p:grpSpPr>
        <p:pic>
          <p:nvPicPr>
            <p:cNvPr descr="rm-srh1" id="241" name="Google Shape;241;p33"/>
            <p:cNvPicPr preferRelativeResize="0"/>
            <p:nvPr/>
          </p:nvPicPr>
          <p:blipFill rotWithShape="1">
            <a:blip r:embed="rId3">
              <a:alphaModFix/>
            </a:blip>
            <a:srcRect b="0" l="48288" r="0" t="6235"/>
            <a:stretch/>
          </p:blipFill>
          <p:spPr>
            <a:xfrm>
              <a:off x="2879" y="403"/>
              <a:ext cx="2085" cy="3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rh1" id="242" name="Google Shape;242;p33"/>
            <p:cNvPicPr preferRelativeResize="0"/>
            <p:nvPr/>
          </p:nvPicPr>
          <p:blipFill rotWithShape="1">
            <a:blip r:embed="rId4">
              <a:alphaModFix/>
            </a:blip>
            <a:srcRect b="0" l="48288" r="0" t="6235"/>
            <a:stretch/>
          </p:blipFill>
          <p:spPr>
            <a:xfrm>
              <a:off x="863" y="403"/>
              <a:ext cx="2085" cy="39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3" name="Google Shape;243;p33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0-1 km SRH (m2/s2)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44" name="Google Shape;244;p33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3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Climatology: Why Should We Care?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descr="https://i.imgflip.com/1nyeby.jpg" id="72" name="Google Shape;72;p16"/>
          <p:cNvPicPr preferRelativeResize="0"/>
          <p:nvPr/>
        </p:nvPicPr>
        <p:blipFill rotWithShape="1">
          <a:blip r:embed="rId3">
            <a:alphaModFix/>
          </a:blip>
          <a:srcRect b="1357" l="3231" r="51649" t="28350"/>
          <a:stretch/>
        </p:blipFill>
        <p:spPr>
          <a:xfrm>
            <a:off x="312000" y="1691650"/>
            <a:ext cx="2272625" cy="25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/>
          <p:nvPr/>
        </p:nvSpPr>
        <p:spPr>
          <a:xfrm>
            <a:off x="3233575" y="840925"/>
            <a:ext cx="3095100" cy="945900"/>
          </a:xfrm>
          <a:prstGeom prst="wedgeRectCallout">
            <a:avLst>
              <a:gd fmla="val -57715" name="adj1"/>
              <a:gd fmla="val 8845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3233575" y="840925"/>
            <a:ext cx="3072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I’m here to learn about tornadoes!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care about climatology?!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390300" y="2273575"/>
            <a:ext cx="5445600" cy="270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Being aware of severe weather climatology helps us establish a baseline of what’s “normal”.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 turn, this allows us to identify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anomalous environments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(whether anomalously low or high).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34"/>
          <p:cNvGrpSpPr/>
          <p:nvPr/>
        </p:nvGrpSpPr>
        <p:grpSpPr>
          <a:xfrm>
            <a:off x="2496175" y="610700"/>
            <a:ext cx="4085700" cy="4502650"/>
            <a:chOff x="863" y="374"/>
            <a:chExt cx="4079" cy="3944"/>
          </a:xfrm>
        </p:grpSpPr>
        <p:pic>
          <p:nvPicPr>
            <p:cNvPr descr="rm-stp" id="256" name="Google Shape;256;p34"/>
            <p:cNvPicPr preferRelativeResize="0"/>
            <p:nvPr/>
          </p:nvPicPr>
          <p:blipFill rotWithShape="1">
            <a:blip r:embed="rId3">
              <a:alphaModFix/>
            </a:blip>
            <a:srcRect b="0" l="48812" r="0" t="6235"/>
            <a:stretch/>
          </p:blipFill>
          <p:spPr>
            <a:xfrm>
              <a:off x="2879" y="374"/>
              <a:ext cx="2063" cy="3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tp" id="257" name="Google Shape;257;p34"/>
            <p:cNvPicPr preferRelativeResize="0"/>
            <p:nvPr/>
          </p:nvPicPr>
          <p:blipFill rotWithShape="1">
            <a:blip r:embed="rId4">
              <a:alphaModFix/>
            </a:blip>
            <a:srcRect b="0" l="48812" r="0" t="6235"/>
            <a:stretch/>
          </p:blipFill>
          <p:spPr>
            <a:xfrm>
              <a:off x="863" y="374"/>
              <a:ext cx="2063" cy="39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34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Fixed-Layer STP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62" name="Google Shape;262;p34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3361100" y="4207425"/>
            <a:ext cx="518400" cy="37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4"/>
          <p:cNvSpPr/>
          <p:nvPr/>
        </p:nvSpPr>
        <p:spPr>
          <a:xfrm>
            <a:off x="5403875" y="4207425"/>
            <a:ext cx="518400" cy="37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271" name="Google Shape;271;p35"/>
          <p:cNvPicPr preferRelativeResize="0"/>
          <p:nvPr/>
        </p:nvPicPr>
        <p:blipFill rotWithShape="1">
          <a:blip r:embed="rId3">
            <a:alphaModFix/>
          </a:blip>
          <a:srcRect b="0" l="51463" r="0" t="68616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272" name="Google Shape;272;p35"/>
          <p:cNvPicPr preferRelativeResize="0"/>
          <p:nvPr/>
        </p:nvPicPr>
        <p:blipFill rotWithShape="1">
          <a:blip r:embed="rId4">
            <a:alphaModFix/>
          </a:blip>
          <a:srcRect b="0" l="51508" r="0" t="68616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5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4" name="Google Shape;274;p35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5" name="Google Shape;275;p35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5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277" name="Google Shape;277;p35"/>
          <p:cNvPicPr preferRelativeResize="0"/>
          <p:nvPr/>
        </p:nvPicPr>
        <p:blipFill rotWithShape="1">
          <a:blip r:embed="rId5">
            <a:alphaModFix/>
          </a:blip>
          <a:srcRect b="0" l="48812" r="0" t="68593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5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285" name="Google Shape;285;p36"/>
          <p:cNvPicPr preferRelativeResize="0"/>
          <p:nvPr/>
        </p:nvPicPr>
        <p:blipFill rotWithShape="1">
          <a:blip r:embed="rId3">
            <a:alphaModFix/>
          </a:blip>
          <a:srcRect b="0" l="51463" r="0" t="68616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286" name="Google Shape;286;p36"/>
          <p:cNvPicPr preferRelativeResize="0"/>
          <p:nvPr/>
        </p:nvPicPr>
        <p:blipFill rotWithShape="1">
          <a:blip r:embed="rId4">
            <a:alphaModFix/>
          </a:blip>
          <a:srcRect b="0" l="51508" r="0" t="68616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9" name="Google Shape;289;p36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6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291" name="Google Shape;291;p36"/>
          <p:cNvPicPr preferRelativeResize="0"/>
          <p:nvPr/>
        </p:nvPicPr>
        <p:blipFill rotWithShape="1">
          <a:blip r:embed="rId5">
            <a:alphaModFix/>
          </a:blip>
          <a:srcRect b="0" l="48812" r="0" t="68593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93" name="Google Shape;293;p36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050" y="1200662"/>
            <a:ext cx="5087150" cy="384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 txBox="1"/>
          <p:nvPr/>
        </p:nvSpPr>
        <p:spPr>
          <a:xfrm>
            <a:off x="3095125" y="4685525"/>
            <a:ext cx="217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From Gensini and Bravo de Guenni 2019</a:t>
            </a:r>
            <a:endParaRPr b="1" sz="800"/>
          </a:p>
        </p:txBody>
      </p:sp>
      <p:cxnSp>
        <p:nvCxnSpPr>
          <p:cNvPr id="296" name="Google Shape;296;p36"/>
          <p:cNvCxnSpPr>
            <a:stCxn id="293" idx="1"/>
          </p:cNvCxnSpPr>
          <p:nvPr/>
        </p:nvCxnSpPr>
        <p:spPr>
          <a:xfrm rot="10800000">
            <a:off x="4986125" y="2501650"/>
            <a:ext cx="2388900" cy="62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302" name="Google Shape;302;p37"/>
          <p:cNvPicPr preferRelativeResize="0"/>
          <p:nvPr/>
        </p:nvPicPr>
        <p:blipFill rotWithShape="1">
          <a:blip r:embed="rId3">
            <a:alphaModFix/>
          </a:blip>
          <a:srcRect b="0" l="51463" r="0" t="68616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303" name="Google Shape;303;p37"/>
          <p:cNvPicPr preferRelativeResize="0"/>
          <p:nvPr/>
        </p:nvPicPr>
        <p:blipFill rotWithShape="1">
          <a:blip r:embed="rId4">
            <a:alphaModFix/>
          </a:blip>
          <a:srcRect b="0" l="51508" r="0" t="68616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7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06" name="Google Shape;306;p37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7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308" name="Google Shape;308;p37"/>
          <p:cNvPicPr preferRelativeResize="0"/>
          <p:nvPr/>
        </p:nvPicPr>
        <p:blipFill rotWithShape="1">
          <a:blip r:embed="rId5">
            <a:alphaModFix/>
          </a:blip>
          <a:srcRect b="0" l="48812" r="0" t="68593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10" name="Google Shape;310;p37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050" y="1335851"/>
            <a:ext cx="4831401" cy="363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12" name="Google Shape;312;p37"/>
          <p:cNvCxnSpPr>
            <a:stCxn id="310" idx="1"/>
          </p:cNvCxnSpPr>
          <p:nvPr/>
        </p:nvCxnSpPr>
        <p:spPr>
          <a:xfrm flipH="1">
            <a:off x="4491725" y="3123250"/>
            <a:ext cx="2883300" cy="181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Ingredients Summary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18" name="Google Shape;318;p38"/>
          <p:cNvSpPr txBox="1"/>
          <p:nvPr>
            <p:ph idx="1" type="body"/>
          </p:nvPr>
        </p:nvSpPr>
        <p:spPr>
          <a:xfrm>
            <a:off x="634450" y="1196125"/>
            <a:ext cx="78852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Clear regional and seasonal variations in tornado ingredients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Seasonal variations are physically tied to other seasonal trends (ex: temp)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Regional variations in thermodynamic parameters between Supercell and QLCS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Larger CAPE and higher LCL heights for supercells in the Plains</a:t>
            </a:r>
            <a:endParaRPr sz="18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Vertical shear is similar spatially for Supercell and QLCS tornadoes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Slightly greater wind shear in MS/TN Valleys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9"/>
          <p:cNvSpPr txBox="1"/>
          <p:nvPr/>
        </p:nvSpPr>
        <p:spPr>
          <a:xfrm>
            <a:off x="56800" y="751250"/>
            <a:ext cx="2571300" cy="93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2100">
                <a:solidFill>
                  <a:srgbClr val="FFFFFF"/>
                </a:solidFill>
              </a:rPr>
              <a:t>Overall Frequency: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2100">
                <a:solidFill>
                  <a:srgbClr val="FFFFFF"/>
                </a:solidFill>
              </a:rPr>
              <a:t>Tornadoes/year</a:t>
            </a:r>
            <a:endParaRPr sz="2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 txBox="1"/>
          <p:nvPr/>
        </p:nvSpPr>
        <p:spPr>
          <a:xfrm>
            <a:off x="56800" y="903650"/>
            <a:ext cx="2571300" cy="332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80">
                <a:solidFill>
                  <a:srgbClr val="FFFFFF"/>
                </a:solidFill>
              </a:rPr>
              <a:t>Start time of the 4-hour period that captures the highest fraction of tornado reports.</a:t>
            </a:r>
            <a:endParaRPr sz="198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98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80">
                <a:solidFill>
                  <a:srgbClr val="FFFFFF"/>
                </a:solidFill>
              </a:rPr>
              <a:t>(Requires N &gt; 40)</a:t>
            </a:r>
            <a:endParaRPr sz="198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98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80">
                <a:solidFill>
                  <a:srgbClr val="FFFFFF"/>
                </a:solidFill>
              </a:rPr>
              <a:t> See also:</a:t>
            </a:r>
            <a:endParaRPr sz="198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80">
                <a:solidFill>
                  <a:srgbClr val="FFFFFF"/>
                </a:solidFill>
              </a:rPr>
              <a:t>Krocak and Brooks 2020 (WAF)</a:t>
            </a:r>
            <a:endParaRPr sz="1980">
              <a:solidFill>
                <a:srgbClr val="FFFFFF"/>
              </a:solidFill>
            </a:endParaRPr>
          </a:p>
        </p:txBody>
      </p:sp>
      <p:pic>
        <p:nvPicPr>
          <p:cNvPr id="331" name="Google Shape;33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0" y="0"/>
            <a:ext cx="2628300" cy="955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360">
                <a:solidFill>
                  <a:srgbClr val="FFFFFF"/>
                </a:solidFill>
              </a:rPr>
              <a:t>Diurnal Trend</a:t>
            </a:r>
            <a:endParaRPr sz="236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37" name="Google Shape;33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42" name="Google Shape;34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2.PNG" id="343" name="Google Shape;34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48" name="Google Shape;34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2.PNG" id="349" name="Google Shape;34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sp>
        <p:nvSpPr>
          <p:cNvPr id="350" name="Google Shape;350;p43"/>
          <p:cNvSpPr/>
          <p:nvPr/>
        </p:nvSpPr>
        <p:spPr>
          <a:xfrm>
            <a:off x="1297075" y="910875"/>
            <a:ext cx="5619300" cy="1382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3"/>
          <p:cNvSpPr txBox="1"/>
          <p:nvPr/>
        </p:nvSpPr>
        <p:spPr>
          <a:xfrm>
            <a:off x="1504600" y="461850"/>
            <a:ext cx="5103900" cy="3888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500"/>
              <a:t>Supercell Tornadoes tend to dominate throughout the year</a:t>
            </a:r>
            <a:endParaRPr sz="1500"/>
          </a:p>
        </p:txBody>
      </p:sp>
      <p:sp>
        <p:nvSpPr>
          <p:cNvPr id="352" name="Google Shape;352;p43"/>
          <p:cNvSpPr/>
          <p:nvPr/>
        </p:nvSpPr>
        <p:spPr>
          <a:xfrm>
            <a:off x="7073025" y="2258200"/>
            <a:ext cx="1018500" cy="3888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260"/>
              <a:t>MLCAPE = 2000 J/kg</a:t>
            </a:r>
            <a:endParaRPr sz="2260"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5136500" y="16271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MLCAPE of 2000 J/kg is most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common for which location?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it common for this time of year?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it common for environments associated with tornadoes?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82" name="Google Shape;82;p17"/>
          <p:cNvPicPr preferRelativeResize="0"/>
          <p:nvPr/>
        </p:nvPicPr>
        <p:blipFill rotWithShape="1">
          <a:blip r:embed="rId3">
            <a:alphaModFix/>
          </a:blip>
          <a:srcRect b="-1112" l="478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1839950" y="16888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A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2119850" y="2960625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B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4259150" y="20104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C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4030950" y="33941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D</a:t>
            </a:r>
            <a:endParaRPr b="1">
              <a:solidFill>
                <a:srgbClr val="0000FF"/>
              </a:solidFill>
            </a:endParaRPr>
          </a:p>
        </p:txBody>
      </p:sp>
      <p:cxnSp>
        <p:nvCxnSpPr>
          <p:cNvPr id="87" name="Google Shape;87;p17"/>
          <p:cNvCxnSpPr/>
          <p:nvPr/>
        </p:nvCxnSpPr>
        <p:spPr>
          <a:xfrm flipH="1">
            <a:off x="2136525" y="989250"/>
            <a:ext cx="638100" cy="772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" name="Google Shape;88;p17"/>
          <p:cNvCxnSpPr/>
          <p:nvPr/>
        </p:nvCxnSpPr>
        <p:spPr>
          <a:xfrm flipH="1">
            <a:off x="2382825" y="989250"/>
            <a:ext cx="391800" cy="191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7"/>
          <p:cNvCxnSpPr/>
          <p:nvPr/>
        </p:nvCxnSpPr>
        <p:spPr>
          <a:xfrm>
            <a:off x="2774625" y="1004000"/>
            <a:ext cx="1181100" cy="236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7"/>
          <p:cNvCxnSpPr>
            <a:endCxn id="85" idx="1"/>
          </p:cNvCxnSpPr>
          <p:nvPr/>
        </p:nvCxnSpPr>
        <p:spPr>
          <a:xfrm>
            <a:off x="2791250" y="1003950"/>
            <a:ext cx="1467900" cy="1206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2" y="1995725"/>
            <a:ext cx="4103718" cy="25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4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id="359" name="Google Shape;3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370" y="1058150"/>
            <a:ext cx="4767829" cy="35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4"/>
          <p:cNvSpPr txBox="1"/>
          <p:nvPr/>
        </p:nvSpPr>
        <p:spPr>
          <a:xfrm>
            <a:off x="70450" y="1171150"/>
            <a:ext cx="4245900" cy="726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7"/>
              <a:buNone/>
            </a:pPr>
            <a:r>
              <a:rPr lang="en" sz="2850">
                <a:solidFill>
                  <a:srgbClr val="FFFFFF"/>
                </a:solidFill>
              </a:rPr>
              <a:t>This result is supported well by the number of tornado warnings issued over the past 20 years</a:t>
            </a:r>
            <a:endParaRPr sz="285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7162"/>
              <a:buNone/>
            </a:pPr>
            <a:r>
              <a:rPr lang="en" sz="1850">
                <a:solidFill>
                  <a:srgbClr val="FFFFFF"/>
                </a:solidFill>
              </a:rPr>
              <a:t>(Though these datasets are not entirely independent…)</a:t>
            </a:r>
            <a:endParaRPr sz="185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5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66" name="Google Shape;36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6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72" name="Google Shape;37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0.png" id="373" name="Google Shape;37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7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7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79" name="Google Shape;37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0.png" id="380" name="Google Shape;380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7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sp>
        <p:nvSpPr>
          <p:cNvPr id="381" name="Google Shape;381;p47"/>
          <p:cNvSpPr/>
          <p:nvPr/>
        </p:nvSpPr>
        <p:spPr>
          <a:xfrm>
            <a:off x="21589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7"/>
          <p:cNvSpPr/>
          <p:nvPr/>
        </p:nvSpPr>
        <p:spPr>
          <a:xfrm>
            <a:off x="64261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7"/>
          <p:cNvSpPr txBox="1"/>
          <p:nvPr/>
        </p:nvSpPr>
        <p:spPr>
          <a:xfrm>
            <a:off x="3378625" y="3464050"/>
            <a:ext cx="28713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Why do we see this shift in distribution?</a:t>
            </a:r>
            <a:endParaRPr sz="1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sp>
        <p:nvSpPr>
          <p:cNvPr id="389" name="Google Shape;389;p48"/>
          <p:cNvSpPr/>
          <p:nvPr/>
        </p:nvSpPr>
        <p:spPr>
          <a:xfrm>
            <a:off x="64261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8"/>
          <p:cNvSpPr/>
          <p:nvPr/>
        </p:nvSpPr>
        <p:spPr>
          <a:xfrm>
            <a:off x="849325" y="0"/>
            <a:ext cx="7371000" cy="518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475" y="20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8"/>
          <p:cNvSpPr txBox="1"/>
          <p:nvPr/>
        </p:nvSpPr>
        <p:spPr>
          <a:xfrm>
            <a:off x="2047075" y="309725"/>
            <a:ext cx="49755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Discrete over the Plains transitions to </a:t>
            </a:r>
            <a:r>
              <a:rPr lang="en" sz="1200"/>
              <a:t>linear</a:t>
            </a:r>
            <a:r>
              <a:rPr lang="en" sz="1200"/>
              <a:t> mode over the MS Valley</a:t>
            </a:r>
            <a:endParaRPr sz="1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/>
        </p:nvSpPr>
        <p:spPr>
          <a:xfrm>
            <a:off x="1918325" y="-76200"/>
            <a:ext cx="53226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RM Supercell Tornadoes by Season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98" name="Google Shape;39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399" name="Google Shape;39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0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 txBox="1"/>
          <p:nvPr/>
        </p:nvSpPr>
        <p:spPr>
          <a:xfrm>
            <a:off x="1918325" y="-76200"/>
            <a:ext cx="53226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850">
                <a:solidFill>
                  <a:srgbClr val="FFFFFF"/>
                </a:solidFill>
              </a:rPr>
              <a:t>QLCS</a:t>
            </a:r>
            <a:r>
              <a:rPr lang="en" sz="2850">
                <a:solidFill>
                  <a:srgbClr val="FFFFFF"/>
                </a:solidFill>
              </a:rPr>
              <a:t> Tornadoes by Season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405" name="Google Shape;40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06" name="Google Shape;40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0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07" name="Google Shape;407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5399" y="617400"/>
            <a:ext cx="70332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1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Climatology</a:t>
            </a:r>
            <a:r>
              <a:rPr lang="en" sz="5200">
                <a:solidFill>
                  <a:srgbClr val="FFFFFF"/>
                </a:solidFill>
              </a:rPr>
              <a:t> Summary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13" name="Google Shape;413;p51"/>
          <p:cNvSpPr txBox="1"/>
          <p:nvPr>
            <p:ph idx="1" type="body"/>
          </p:nvPr>
        </p:nvSpPr>
        <p:spPr>
          <a:xfrm>
            <a:off x="482050" y="891325"/>
            <a:ext cx="82857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Tornadoes tend to occur more frequently across the southern Plains and northern Gulf states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Typically occur mid/late afternoon over the central CONUS, but can occur at any time of day.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Associated STP values tend to be higher in this region - suggesting a favorable tor environment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Supercell tornadoes tend to dominate the distribution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Can occur over a wider range of the eastern 2/3rds of the CONUS compared to QLCS tornadoes 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Favored over the Plains in the spring, but can occur throughout the year </a:t>
            </a:r>
            <a:r>
              <a:rPr lang="en" sz="1300">
                <a:solidFill>
                  <a:srgbClr val="FFFFFF"/>
                </a:solidFill>
              </a:rPr>
              <a:t>across</a:t>
            </a:r>
            <a:r>
              <a:rPr lang="en" sz="1300">
                <a:solidFill>
                  <a:srgbClr val="FFFFFF"/>
                </a:solidFill>
              </a:rPr>
              <a:t> the CONUS.</a:t>
            </a:r>
            <a:endParaRPr sz="1300">
              <a:solidFill>
                <a:srgbClr val="FFFFFF"/>
              </a:solidFill>
            </a:endParaRPr>
          </a:p>
          <a:p>
            <a:pPr indent="-3111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</a:pPr>
            <a:r>
              <a:rPr lang="en" sz="1300">
                <a:solidFill>
                  <a:srgbClr val="FFFFFF"/>
                </a:solidFill>
              </a:rPr>
              <a:t>Spring maxima is due to favorable overlap of quality CAPE/Shear.</a:t>
            </a:r>
            <a:endParaRPr sz="1300">
              <a:solidFill>
                <a:srgbClr val="FFFFFF"/>
              </a:solidFill>
            </a:endParaRPr>
          </a:p>
          <a:p>
            <a:pPr indent="-3111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</a:pPr>
            <a:r>
              <a:rPr lang="en" sz="1300">
                <a:solidFill>
                  <a:srgbClr val="FFFFFF"/>
                </a:solidFill>
              </a:rPr>
              <a:t>Western maxima may be related to initiation mechanisms favoring discrete modes vs. upscale growth further east</a:t>
            </a:r>
            <a:endParaRPr sz="1300">
              <a:solidFill>
                <a:srgbClr val="FFFFFF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QLCS tornadoes are also most common in the spring with a minimum in the fall.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However, these can also occur throughout the year. 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Tornado maxima over the OH/MS River Valleys may be related to upscale growth from the west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2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Tornado Climatology: Application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descr="https://i.imgflip.com/1nyeby.jpg" id="419" name="Google Shape;419;p52"/>
          <p:cNvPicPr preferRelativeResize="0"/>
          <p:nvPr/>
        </p:nvPicPr>
        <p:blipFill rotWithShape="1">
          <a:blip r:embed="rId3">
            <a:alphaModFix/>
          </a:blip>
          <a:srcRect b="1357" l="3231" r="51649" t="28350"/>
          <a:stretch/>
        </p:blipFill>
        <p:spPr>
          <a:xfrm>
            <a:off x="312000" y="1691650"/>
            <a:ext cx="2272625" cy="25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2"/>
          <p:cNvSpPr/>
          <p:nvPr/>
        </p:nvSpPr>
        <p:spPr>
          <a:xfrm>
            <a:off x="3233575" y="840925"/>
            <a:ext cx="4482300" cy="1056900"/>
          </a:xfrm>
          <a:prstGeom prst="wedgeRectCallout">
            <a:avLst>
              <a:gd fmla="val -57715" name="adj1"/>
              <a:gd fmla="val 8845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2"/>
          <p:cNvSpPr txBox="1"/>
          <p:nvPr/>
        </p:nvSpPr>
        <p:spPr>
          <a:xfrm>
            <a:off x="3233575" y="917125"/>
            <a:ext cx="444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tornadoes happen in the Spring in the center U.S. - big deal!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this helpful?!</a:t>
            </a:r>
            <a:endParaRPr/>
          </a:p>
        </p:txBody>
      </p:sp>
      <p:sp>
        <p:nvSpPr>
          <p:cNvPr id="422" name="Google Shape;422;p52"/>
          <p:cNvSpPr txBox="1"/>
          <p:nvPr>
            <p:ph idx="1" type="body"/>
          </p:nvPr>
        </p:nvSpPr>
        <p:spPr>
          <a:xfrm>
            <a:off x="3009300" y="2502175"/>
            <a:ext cx="5753700" cy="270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We can use tornado ingredient climatologies to help characterize how favorable an environment is for tornadoes. </a:t>
            </a:r>
            <a:r>
              <a:rPr lang="en" sz="2500">
                <a:solidFill>
                  <a:srgbClr val="FFFFFF"/>
                </a:solidFill>
              </a:rPr>
              <a:t> </a:t>
            </a:r>
            <a:endParaRPr sz="2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Conditional Intensity Forecasts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id="428" name="Google Shape;4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025" y="1580523"/>
            <a:ext cx="4275175" cy="26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00" y="1569738"/>
            <a:ext cx="4788150" cy="269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260"/>
              <a:t>MLCAPE = 3000 J/kg</a:t>
            </a:r>
            <a:endParaRPr sz="2260"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5212700" y="14747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It’s mid-May with an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MLCAPE of 3000 J/kg and a dryline across western OK.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this a higher than normal risk for severe thunderstorms?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97" name="Google Shape;97;p18"/>
          <p:cNvPicPr preferRelativeResize="0"/>
          <p:nvPr/>
        </p:nvPicPr>
        <p:blipFill rotWithShape="1">
          <a:blip r:embed="rId3">
            <a:alphaModFix/>
          </a:blip>
          <a:srcRect b="-1112" l="478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8"/>
          <p:cNvCxnSpPr>
            <a:endCxn id="99" idx="0"/>
          </p:cNvCxnSpPr>
          <p:nvPr/>
        </p:nvCxnSpPr>
        <p:spPr>
          <a:xfrm flipH="1">
            <a:off x="2717000" y="989325"/>
            <a:ext cx="57600" cy="204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" name="Google Shape;100;p18"/>
          <p:cNvSpPr/>
          <p:nvPr/>
        </p:nvSpPr>
        <p:spPr>
          <a:xfrm>
            <a:off x="2466800" y="2808225"/>
            <a:ext cx="503700" cy="6213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2310100" y="2639025"/>
            <a:ext cx="137600" cy="1052214"/>
          </a:xfrm>
          <a:custGeom>
            <a:rect b="b" l="l" r="r" t="t"/>
            <a:pathLst>
              <a:path extrusionOk="0" h="30223" w="5504">
                <a:moveTo>
                  <a:pt x="5149" y="0"/>
                </a:moveTo>
                <a:cubicBezTo>
                  <a:pt x="5149" y="411"/>
                  <a:pt x="5112" y="933"/>
                  <a:pt x="5149" y="2463"/>
                </a:cubicBezTo>
                <a:cubicBezTo>
                  <a:pt x="5186" y="3993"/>
                  <a:pt x="5634" y="5896"/>
                  <a:pt x="5373" y="9179"/>
                </a:cubicBezTo>
                <a:cubicBezTo>
                  <a:pt x="5112" y="12463"/>
                  <a:pt x="4328" y="19030"/>
                  <a:pt x="3582" y="22164"/>
                </a:cubicBezTo>
                <a:cubicBezTo>
                  <a:pt x="2836" y="25298"/>
                  <a:pt x="1492" y="26641"/>
                  <a:pt x="895" y="27984"/>
                </a:cubicBezTo>
                <a:cubicBezTo>
                  <a:pt x="298" y="29327"/>
                  <a:pt x="149" y="29850"/>
                  <a:pt x="0" y="30223"/>
                </a:cubicBezTo>
              </a:path>
            </a:pathLst>
          </a:custGeom>
          <a:noFill/>
          <a:ln cap="flat" cmpd="sng" w="38100">
            <a:solidFill>
              <a:srgbClr val="7F6000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4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25329"/>
              <a:buNone/>
            </a:pPr>
            <a:r>
              <a:rPr lang="en" sz="3040">
                <a:solidFill>
                  <a:srgbClr val="FFFFFF"/>
                </a:solidFill>
              </a:rPr>
              <a:t>Conditional Intensity Forecast Example: 10 March 2026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id="435" name="Google Shape;4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1050"/>
            <a:ext cx="4962016" cy="415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54"/>
          <p:cNvGrpSpPr/>
          <p:nvPr/>
        </p:nvGrpSpPr>
        <p:grpSpPr>
          <a:xfrm>
            <a:off x="5152826" y="732740"/>
            <a:ext cx="1088813" cy="1818717"/>
            <a:chOff x="5233975" y="933450"/>
            <a:chExt cx="1705000" cy="2847975"/>
          </a:xfrm>
        </p:grpSpPr>
        <p:pic>
          <p:nvPicPr>
            <p:cNvPr id="437" name="Google Shape;437;p54"/>
            <p:cNvPicPr preferRelativeResize="0"/>
            <p:nvPr/>
          </p:nvPicPr>
          <p:blipFill rotWithShape="1">
            <a:blip r:embed="rId4">
              <a:alphaModFix/>
            </a:blip>
            <a:srcRect b="8598" l="54950" r="22140" t="8887"/>
            <a:stretch/>
          </p:blipFill>
          <p:spPr>
            <a:xfrm>
              <a:off x="5672125" y="933450"/>
              <a:ext cx="1266849" cy="284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54"/>
            <p:cNvPicPr preferRelativeResize="0"/>
            <p:nvPr/>
          </p:nvPicPr>
          <p:blipFill rotWithShape="1">
            <a:blip r:embed="rId4">
              <a:alphaModFix/>
            </a:blip>
            <a:srcRect b="8598" l="2154" r="89923" t="8887"/>
            <a:stretch/>
          </p:blipFill>
          <p:spPr>
            <a:xfrm>
              <a:off x="5233975" y="933450"/>
              <a:ext cx="438151" cy="284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54"/>
            <p:cNvPicPr preferRelativeResize="0"/>
            <p:nvPr/>
          </p:nvPicPr>
          <p:blipFill rotWithShape="1">
            <a:blip r:embed="rId4">
              <a:alphaModFix/>
            </a:blip>
            <a:srcRect b="2845" l="35913" r="33252" t="93612"/>
            <a:stretch/>
          </p:blipFill>
          <p:spPr>
            <a:xfrm>
              <a:off x="5233975" y="3659150"/>
              <a:ext cx="1705000" cy="1222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0" name="Google Shape;44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8900" y="2595550"/>
            <a:ext cx="3274049" cy="251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3098" y="877313"/>
            <a:ext cx="2674126" cy="152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601" y="1452276"/>
            <a:ext cx="4129373" cy="3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675" y="810150"/>
            <a:ext cx="2575800" cy="2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313" y="3208750"/>
            <a:ext cx="2398517" cy="17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55"/>
          <p:cNvCxnSpPr>
            <a:stCxn id="447" idx="3"/>
          </p:cNvCxnSpPr>
          <p:nvPr/>
        </p:nvCxnSpPr>
        <p:spPr>
          <a:xfrm>
            <a:off x="3853475" y="1927650"/>
            <a:ext cx="1311000" cy="67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0" name="Google Shape;450;p55"/>
          <p:cNvCxnSpPr/>
          <p:nvPr/>
        </p:nvCxnSpPr>
        <p:spPr>
          <a:xfrm flipH="1" rot="10800000">
            <a:off x="3787600" y="3171900"/>
            <a:ext cx="1404900" cy="967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1" name="Google Shape;451;p55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Questions? 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>
            <a:alpha val="75000"/>
          </a:srgbClr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Bonus material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7"/>
          <p:cNvPicPr preferRelativeResize="0"/>
          <p:nvPr/>
        </p:nvPicPr>
        <p:blipFill rotWithShape="1">
          <a:blip r:embed="rId3">
            <a:alphaModFix/>
          </a:blip>
          <a:srcRect b="7350" l="12932" r="26440" t="11881"/>
          <a:stretch/>
        </p:blipFill>
        <p:spPr>
          <a:xfrm>
            <a:off x="1483063" y="0"/>
            <a:ext cx="617786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57"/>
          <p:cNvCxnSpPr/>
          <p:nvPr/>
        </p:nvCxnSpPr>
        <p:spPr>
          <a:xfrm>
            <a:off x="5914850" y="25160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3" name="Google Shape;463;p57"/>
          <p:cNvCxnSpPr/>
          <p:nvPr/>
        </p:nvCxnSpPr>
        <p:spPr>
          <a:xfrm>
            <a:off x="5348375" y="32052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4" name="Google Shape;464;p57"/>
          <p:cNvCxnSpPr/>
          <p:nvPr/>
        </p:nvCxnSpPr>
        <p:spPr>
          <a:xfrm>
            <a:off x="6037525" y="35862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5" name="Google Shape;465;p57"/>
          <p:cNvCxnSpPr/>
          <p:nvPr/>
        </p:nvCxnSpPr>
        <p:spPr>
          <a:xfrm>
            <a:off x="5681925" y="38934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66" name="Google Shape;466;p57"/>
          <p:cNvCxnSpPr/>
          <p:nvPr/>
        </p:nvCxnSpPr>
        <p:spPr>
          <a:xfrm>
            <a:off x="4971675" y="42087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000" y="0"/>
            <a:ext cx="5928000" cy="51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651"/>
            <a:ext cx="6858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0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April 27, 2011 Tuscaloosa, AL EF-4</a:t>
            </a:r>
            <a:endParaRPr sz="304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1"/>
          <p:cNvPicPr preferRelativeResize="0"/>
          <p:nvPr/>
        </p:nvPicPr>
        <p:blipFill rotWithShape="1">
          <a:blip r:embed="rId3">
            <a:alphaModFix/>
          </a:blip>
          <a:srcRect b="7219" l="13324" r="26659" t="11572"/>
          <a:stretch/>
        </p:blipFill>
        <p:spPr>
          <a:xfrm>
            <a:off x="1530887" y="0"/>
            <a:ext cx="608222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61"/>
          <p:cNvCxnSpPr/>
          <p:nvPr/>
        </p:nvCxnSpPr>
        <p:spPr>
          <a:xfrm>
            <a:off x="2675175" y="10208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0" name="Google Shape;490;p61"/>
          <p:cNvCxnSpPr/>
          <p:nvPr/>
        </p:nvCxnSpPr>
        <p:spPr>
          <a:xfrm>
            <a:off x="2731700" y="16620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1" name="Google Shape;491;p61"/>
          <p:cNvCxnSpPr/>
          <p:nvPr/>
        </p:nvCxnSpPr>
        <p:spPr>
          <a:xfrm>
            <a:off x="3737150" y="20430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2" name="Google Shape;492;p61"/>
          <p:cNvCxnSpPr/>
          <p:nvPr/>
        </p:nvCxnSpPr>
        <p:spPr>
          <a:xfrm>
            <a:off x="3228200" y="23812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493" name="Google Shape;493;p61"/>
          <p:cNvCxnSpPr/>
          <p:nvPr/>
        </p:nvCxnSpPr>
        <p:spPr>
          <a:xfrm>
            <a:off x="3006775" y="27619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200" y="21750"/>
            <a:ext cx="5877600" cy="51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000" y="0"/>
            <a:ext cx="5928000" cy="51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8000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2260">
                <a:solidFill>
                  <a:schemeClr val="dk1"/>
                </a:solidFill>
              </a:rPr>
              <a:t>MLCAPE = 3000 J/kg</a:t>
            </a:r>
            <a:endParaRPr sz="2260"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5212700" y="26177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Understanding climatology can help answer these questions!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108" name="Google Shape;108;p19"/>
          <p:cNvPicPr preferRelativeResize="0"/>
          <p:nvPr/>
        </p:nvPicPr>
        <p:blipFill rotWithShape="1">
          <a:blip r:embed="rId3">
            <a:alphaModFix/>
          </a:blip>
          <a:srcRect b="-1112" l="478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9"/>
          <p:cNvCxnSpPr>
            <a:endCxn id="110" idx="0"/>
          </p:cNvCxnSpPr>
          <p:nvPr/>
        </p:nvCxnSpPr>
        <p:spPr>
          <a:xfrm flipH="1">
            <a:off x="2717000" y="989325"/>
            <a:ext cx="57600" cy="204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" name="Google Shape;111;p19"/>
          <p:cNvSpPr/>
          <p:nvPr/>
        </p:nvSpPr>
        <p:spPr>
          <a:xfrm>
            <a:off x="2466800" y="2808225"/>
            <a:ext cx="503700" cy="6213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2310100" y="2639025"/>
            <a:ext cx="137600" cy="1052214"/>
          </a:xfrm>
          <a:custGeom>
            <a:rect b="b" l="l" r="r" t="t"/>
            <a:pathLst>
              <a:path extrusionOk="0" h="30223" w="5504">
                <a:moveTo>
                  <a:pt x="5149" y="0"/>
                </a:moveTo>
                <a:cubicBezTo>
                  <a:pt x="5149" y="411"/>
                  <a:pt x="5112" y="933"/>
                  <a:pt x="5149" y="2463"/>
                </a:cubicBezTo>
                <a:cubicBezTo>
                  <a:pt x="5186" y="3993"/>
                  <a:pt x="5634" y="5896"/>
                  <a:pt x="5373" y="9179"/>
                </a:cubicBezTo>
                <a:cubicBezTo>
                  <a:pt x="5112" y="12463"/>
                  <a:pt x="4328" y="19030"/>
                  <a:pt x="3582" y="22164"/>
                </a:cubicBezTo>
                <a:cubicBezTo>
                  <a:pt x="2836" y="25298"/>
                  <a:pt x="1492" y="26641"/>
                  <a:pt x="895" y="27984"/>
                </a:cubicBezTo>
                <a:cubicBezTo>
                  <a:pt x="298" y="29327"/>
                  <a:pt x="149" y="29850"/>
                  <a:pt x="0" y="30223"/>
                </a:cubicBezTo>
              </a:path>
            </a:pathLst>
          </a:custGeom>
          <a:noFill/>
          <a:ln cap="flat" cmpd="sng" w="38100">
            <a:solidFill>
              <a:srgbClr val="7F6000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51" y="1"/>
            <a:ext cx="61873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4"/>
          <p:cNvSpPr txBox="1"/>
          <p:nvPr/>
        </p:nvSpPr>
        <p:spPr>
          <a:xfrm>
            <a:off x="6285725" y="665675"/>
            <a:ext cx="2858400" cy="354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Bellemont, AZ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EF-2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t/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Doesn’t just apply to high-end Plains/SE Environments!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t/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Convective parameter magnitudes are relative to location/season.</a:t>
            </a:r>
            <a:endParaRPr sz="2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601" y="1452276"/>
            <a:ext cx="4129373" cy="3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675" y="810150"/>
            <a:ext cx="2575800" cy="2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313" y="3208750"/>
            <a:ext cx="2398517" cy="17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9" name="Google Shape;519;p65"/>
          <p:cNvCxnSpPr>
            <a:stCxn id="517" idx="3"/>
          </p:cNvCxnSpPr>
          <p:nvPr/>
        </p:nvCxnSpPr>
        <p:spPr>
          <a:xfrm>
            <a:off x="3853475" y="1927650"/>
            <a:ext cx="1311000" cy="67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0" name="Google Shape;520;p65"/>
          <p:cNvCxnSpPr/>
          <p:nvPr/>
        </p:nvCxnSpPr>
        <p:spPr>
          <a:xfrm flipH="1" rot="10800000">
            <a:off x="3787600" y="3171900"/>
            <a:ext cx="1404900" cy="967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1" name="Google Shape;521;p65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Estimating Tornado Probability &amp; Intensity in Real Time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6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Estimating Tornado Probability &amp; Intensity in Real Time</a:t>
            </a:r>
            <a:endParaRPr sz="2969">
              <a:solidFill>
                <a:srgbClr val="FFFFFF"/>
              </a:solidFill>
            </a:endParaRPr>
          </a:p>
        </p:txBody>
      </p:sp>
      <p:sp>
        <p:nvSpPr>
          <p:cNvPr id="527" name="Google Shape;527;p66"/>
          <p:cNvSpPr txBox="1"/>
          <p:nvPr>
            <p:ph idx="1" type="body"/>
          </p:nvPr>
        </p:nvSpPr>
        <p:spPr>
          <a:xfrm>
            <a:off x="205675" y="738925"/>
            <a:ext cx="88935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Recent studies have shown that observed WSR-88D and environmental trends can yield reasonable probabilities of tornado </a:t>
            </a:r>
            <a:r>
              <a:rPr lang="en" sz="1700">
                <a:solidFill>
                  <a:srgbClr val="FFFFFF"/>
                </a:solidFill>
              </a:rPr>
              <a:t>occurrence</a:t>
            </a:r>
            <a:r>
              <a:rPr lang="en" sz="1700">
                <a:solidFill>
                  <a:srgbClr val="FFFFFF"/>
                </a:solidFill>
              </a:rPr>
              <a:t> and intensity in real time.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2015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Thompson et al. 2017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Cohen et al. 2018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2020 (parts 1 &amp; 2) (WAF)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Recent studies by SPC featured: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~4700 tornadoes from 2009-2013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~10500 severe events &amp; tornadoes from 2014</a:t>
            </a:r>
            <a:endParaRPr sz="1700">
              <a:solidFill>
                <a:srgbClr val="FFFFFF"/>
              </a:solidFill>
            </a:endParaRPr>
          </a:p>
          <a:p>
            <a:pPr indent="-336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■"/>
            </a:pPr>
            <a:r>
              <a:rPr lang="en" sz="1700">
                <a:solidFill>
                  <a:srgbClr val="FFFFFF"/>
                </a:solidFill>
              </a:rPr>
              <a:t>Tornado events required credible report or TDS</a:t>
            </a:r>
            <a:endParaRPr sz="1700">
              <a:solidFill>
                <a:srgbClr val="FFFFFF"/>
              </a:solidFill>
            </a:endParaRPr>
          </a:p>
          <a:p>
            <a:pPr indent="-336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■"/>
            </a:pPr>
            <a:r>
              <a:rPr lang="en" sz="1700">
                <a:solidFill>
                  <a:srgbClr val="FFFFFF"/>
                </a:solidFill>
              </a:rPr>
              <a:t>Environmental data, such as STP, also collected</a:t>
            </a:r>
            <a:endParaRPr sz="1700">
              <a:solidFill>
                <a:srgbClr val="FFFFFF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Used 2009-2014 tornadoes to create </a:t>
            </a:r>
            <a:r>
              <a:rPr lang="en" sz="1700">
                <a:solidFill>
                  <a:srgbClr val="B6D7A8"/>
                </a:solidFill>
              </a:rPr>
              <a:t>conditional probabilities</a:t>
            </a:r>
            <a:r>
              <a:rPr lang="en" sz="1700">
                <a:solidFill>
                  <a:srgbClr val="FFFFFF"/>
                </a:solidFill>
              </a:rPr>
              <a:t> by EF scale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Used 2014-2015 tornadoes and severe events to create </a:t>
            </a:r>
            <a:r>
              <a:rPr lang="en" sz="1700">
                <a:solidFill>
                  <a:srgbClr val="EA9999"/>
                </a:solidFill>
              </a:rPr>
              <a:t>unconditional probabilities</a:t>
            </a:r>
            <a:r>
              <a:rPr lang="en" sz="1700">
                <a:solidFill>
                  <a:srgbClr val="FFFFFF"/>
                </a:solidFill>
              </a:rPr>
              <a:t> by EF scale.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7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Detection Via WSR-88D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33" name="Google Shape;533;p67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72415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➢"/>
            </a:pPr>
            <a:r>
              <a:rPr lang="en" sz="2960">
                <a:solidFill>
                  <a:schemeClr val="lt1"/>
                </a:solidFill>
              </a:rPr>
              <a:t>Combined radar attributes (same place and time)</a:t>
            </a:r>
            <a:endParaRPr/>
          </a:p>
          <a:p>
            <a:pPr indent="-224076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Storm-relative velocity (V</a:t>
            </a:r>
            <a:r>
              <a:rPr baseline="-25000" lang="en" sz="2590">
                <a:solidFill>
                  <a:srgbClr val="FFFF99"/>
                </a:solidFill>
              </a:rPr>
              <a:t>rot</a:t>
            </a:r>
            <a:r>
              <a:rPr lang="en" sz="2590">
                <a:solidFill>
                  <a:srgbClr val="FFFF99"/>
                </a:solidFill>
              </a:rPr>
              <a:t> &gt; ~40 kt)</a:t>
            </a:r>
            <a:endParaRPr/>
          </a:p>
          <a:p>
            <a:pPr indent="-175736" lvl="2" marL="1143000" rtl="0" algn="l">
              <a:spcBef>
                <a:spcPts val="444"/>
              </a:spcBef>
              <a:spcAft>
                <a:spcPts val="0"/>
              </a:spcAft>
              <a:buClr>
                <a:srgbClr val="FFFF99"/>
              </a:buClr>
              <a:buSzPct val="100000"/>
              <a:buChar char="■"/>
            </a:pPr>
            <a:r>
              <a:rPr lang="en" sz="2220">
                <a:solidFill>
                  <a:srgbClr val="FFFF99"/>
                </a:solidFill>
              </a:rPr>
              <a:t>Stronger and deeper 🡺</a:t>
            </a:r>
            <a:r>
              <a:rPr lang="en" sz="2220">
                <a:solidFill>
                  <a:srgbClr val="FF00FF"/>
                </a:solidFill>
              </a:rPr>
              <a:t>higher EF2+ probability</a:t>
            </a:r>
            <a:endParaRPr sz="2220">
              <a:solidFill>
                <a:srgbClr val="FF00FF"/>
              </a:solidFill>
            </a:endParaRPr>
          </a:p>
          <a:p>
            <a:pPr indent="-224076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Correlation coefficient &lt; 0.8</a:t>
            </a:r>
            <a:endParaRPr/>
          </a:p>
          <a:p>
            <a:pPr indent="-175736" lvl="2" marL="1143000" rtl="0" algn="l">
              <a:spcBef>
                <a:spcPts val="444"/>
              </a:spcBef>
              <a:spcAft>
                <a:spcPts val="0"/>
              </a:spcAft>
              <a:buClr>
                <a:srgbClr val="FFFF99"/>
              </a:buClr>
              <a:buSzPct val="100000"/>
              <a:buChar char="■"/>
            </a:pPr>
            <a:r>
              <a:rPr lang="en" sz="2220">
                <a:solidFill>
                  <a:srgbClr val="FFFF99"/>
                </a:solidFill>
              </a:rPr>
              <a:t>More obvious and deeper 🡺</a:t>
            </a:r>
            <a:r>
              <a:rPr lang="en" sz="2220">
                <a:solidFill>
                  <a:srgbClr val="FF00FF"/>
                </a:solidFill>
              </a:rPr>
              <a:t>higher EF2+ probability</a:t>
            </a:r>
            <a:endParaRPr sz="2220">
              <a:solidFill>
                <a:srgbClr val="FF00FF"/>
              </a:solidFill>
            </a:endParaRPr>
          </a:p>
          <a:p>
            <a:pPr indent="-224076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Reflectivity &gt; 20 dbZ (can include “debris ball”) </a:t>
            </a:r>
            <a:endParaRPr/>
          </a:p>
          <a:p>
            <a:pPr indent="-224076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Low ZDR </a:t>
            </a:r>
            <a:endParaRPr/>
          </a:p>
          <a:p>
            <a:pPr indent="-272415" lvl="0" marL="342900" rtl="0" algn="l">
              <a:spcBef>
                <a:spcPts val="592"/>
              </a:spcBef>
              <a:spcAft>
                <a:spcPts val="1200"/>
              </a:spcAft>
              <a:buClr>
                <a:schemeClr val="lt1"/>
              </a:buClr>
              <a:buSzPct val="100000"/>
              <a:buChar char="➢"/>
            </a:pPr>
            <a:r>
              <a:rPr lang="en" sz="2960">
                <a:solidFill>
                  <a:schemeClr val="lt1"/>
                </a:solidFill>
              </a:rPr>
              <a:t>Radar signatures combined with expectation based on storm environment</a:t>
            </a:r>
            <a:endParaRPr sz="296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8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3: Find Vrot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539" name="Google Shape;53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8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68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68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68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68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68"/>
          <p:cNvSpPr txBox="1"/>
          <p:nvPr/>
        </p:nvSpPr>
        <p:spPr>
          <a:xfrm>
            <a:off x="2202550" y="3890025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  <p:pic>
        <p:nvPicPr>
          <p:cNvPr id="546" name="Google Shape;546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8947" y="86850"/>
            <a:ext cx="5835900" cy="49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8"/>
          <p:cNvSpPr txBox="1"/>
          <p:nvPr/>
        </p:nvSpPr>
        <p:spPr>
          <a:xfrm>
            <a:off x="323850" y="5722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Vrot Example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9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553" name="Google Shape;55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9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69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9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69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0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563" name="Google Shape;56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0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70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70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70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70"/>
          <p:cNvSpPr/>
          <p:nvPr/>
        </p:nvSpPr>
        <p:spPr>
          <a:xfrm>
            <a:off x="2838528" y="683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9" name="Google Shape;569;p70"/>
          <p:cNvSpPr/>
          <p:nvPr/>
        </p:nvSpPr>
        <p:spPr>
          <a:xfrm>
            <a:off x="2838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0" name="Google Shape;570;p70"/>
          <p:cNvSpPr/>
          <p:nvPr/>
        </p:nvSpPr>
        <p:spPr>
          <a:xfrm>
            <a:off x="5505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1" name="Google Shape;571;p70"/>
          <p:cNvSpPr/>
          <p:nvPr/>
        </p:nvSpPr>
        <p:spPr>
          <a:xfrm>
            <a:off x="5505528" y="683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1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577" name="Google Shape;57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1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71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71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71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2" name="Google Shape;582;p71"/>
          <p:cNvCxnSpPr/>
          <p:nvPr/>
        </p:nvCxnSpPr>
        <p:spPr>
          <a:xfrm flipH="1">
            <a:off x="5685100" y="1196325"/>
            <a:ext cx="335700" cy="386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3" name="Google Shape;583;p71"/>
          <p:cNvCxnSpPr/>
          <p:nvPr/>
        </p:nvCxnSpPr>
        <p:spPr>
          <a:xfrm flipH="1" rot="10800000">
            <a:off x="6104625" y="1929475"/>
            <a:ext cx="336000" cy="384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4" name="Google Shape;584;p71"/>
          <p:cNvSpPr txBox="1"/>
          <p:nvPr/>
        </p:nvSpPr>
        <p:spPr>
          <a:xfrm>
            <a:off x="4644525" y="6586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Inbound Velocity</a:t>
            </a:r>
            <a:endParaRPr b="1" sz="1469">
              <a:solidFill>
                <a:srgbClr val="FFFFFF"/>
              </a:solidFill>
            </a:endParaRPr>
          </a:p>
        </p:txBody>
      </p:sp>
      <p:sp>
        <p:nvSpPr>
          <p:cNvPr id="585" name="Google Shape;585;p71"/>
          <p:cNvSpPr txBox="1"/>
          <p:nvPr/>
        </p:nvSpPr>
        <p:spPr>
          <a:xfrm>
            <a:off x="5177925" y="22588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Outbound</a:t>
            </a:r>
            <a:r>
              <a:rPr b="1" lang="en" sz="1469">
                <a:solidFill>
                  <a:srgbClr val="FFFFFF"/>
                </a:solidFill>
              </a:rPr>
              <a:t> Velocity</a:t>
            </a:r>
            <a:endParaRPr b="1" sz="14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2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591" name="Google Shape;59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72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72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72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72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6" name="Google Shape;596;p72"/>
          <p:cNvCxnSpPr/>
          <p:nvPr/>
        </p:nvCxnSpPr>
        <p:spPr>
          <a:xfrm flipH="1">
            <a:off x="5836100" y="1140350"/>
            <a:ext cx="16800" cy="593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7" name="Google Shape;597;p72"/>
          <p:cNvSpPr txBox="1"/>
          <p:nvPr/>
        </p:nvSpPr>
        <p:spPr>
          <a:xfrm>
            <a:off x="4644525" y="6586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>
                <a:solidFill>
                  <a:srgbClr val="FFFFFF"/>
                </a:solidFill>
              </a:rPr>
              <a:t>Max (realistic) Inbound</a:t>
            </a:r>
            <a:endParaRPr b="1" sz="1469">
              <a:solidFill>
                <a:srgbClr val="FFFFFF"/>
              </a:solidFill>
            </a:endParaRPr>
          </a:p>
        </p:txBody>
      </p:sp>
      <p:sp>
        <p:nvSpPr>
          <p:cNvPr id="598" name="Google Shape;598;p72"/>
          <p:cNvSpPr txBox="1"/>
          <p:nvPr/>
        </p:nvSpPr>
        <p:spPr>
          <a:xfrm>
            <a:off x="5025525" y="22588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>
                <a:solidFill>
                  <a:srgbClr val="FFFFFF"/>
                </a:solidFill>
              </a:rPr>
              <a:t>Max (realistic) Outbound</a:t>
            </a:r>
            <a:endParaRPr b="1" sz="1469">
              <a:solidFill>
                <a:srgbClr val="FFFFFF"/>
              </a:solidFill>
            </a:endParaRPr>
          </a:p>
        </p:txBody>
      </p:sp>
      <p:cxnSp>
        <p:nvCxnSpPr>
          <p:cNvPr id="599" name="Google Shape;599;p72"/>
          <p:cNvCxnSpPr/>
          <p:nvPr/>
        </p:nvCxnSpPr>
        <p:spPr>
          <a:xfrm rot="10800000">
            <a:off x="5976175" y="1845500"/>
            <a:ext cx="225000" cy="5946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0" name="Google Shape;600;p72"/>
          <p:cNvSpPr txBox="1"/>
          <p:nvPr/>
        </p:nvSpPr>
        <p:spPr>
          <a:xfrm>
            <a:off x="2178000" y="3899600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3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06" name="Google Shape;60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3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73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73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73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73"/>
          <p:cNvSpPr txBox="1"/>
          <p:nvPr/>
        </p:nvSpPr>
        <p:spPr>
          <a:xfrm>
            <a:off x="5277875" y="4432600"/>
            <a:ext cx="29370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/>
              <a:t>Light, uniform inflow precipitation</a:t>
            </a:r>
            <a:endParaRPr b="1" sz="1469"/>
          </a:p>
        </p:txBody>
      </p:sp>
      <p:cxnSp>
        <p:nvCxnSpPr>
          <p:cNvPr id="612" name="Google Shape;612;p73"/>
          <p:cNvCxnSpPr>
            <a:stCxn id="611" idx="1"/>
          </p:cNvCxnSpPr>
          <p:nvPr/>
        </p:nvCxnSpPr>
        <p:spPr>
          <a:xfrm rot="10800000">
            <a:off x="3479975" y="3871600"/>
            <a:ext cx="1797900" cy="7677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3" name="Google Shape;613;p73"/>
          <p:cNvSpPr/>
          <p:nvPr/>
        </p:nvSpPr>
        <p:spPr>
          <a:xfrm>
            <a:off x="2838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4" name="Google Shape;614;p73"/>
          <p:cNvSpPr txBox="1"/>
          <p:nvPr/>
        </p:nvSpPr>
        <p:spPr>
          <a:xfrm>
            <a:off x="273000" y="2640325"/>
            <a:ext cx="41898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/>
              <a:t>CC minimum/Tornadic Debris Signature (TDS)</a:t>
            </a:r>
            <a:endParaRPr b="1" sz="1469"/>
          </a:p>
        </p:txBody>
      </p:sp>
      <p:cxnSp>
        <p:nvCxnSpPr>
          <p:cNvPr id="615" name="Google Shape;615;p73"/>
          <p:cNvCxnSpPr>
            <a:stCxn id="614" idx="2"/>
          </p:cNvCxnSpPr>
          <p:nvPr/>
        </p:nvCxnSpPr>
        <p:spPr>
          <a:xfrm>
            <a:off x="2367900" y="3053725"/>
            <a:ext cx="759300" cy="8739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6" name="Google Shape;616;p73"/>
          <p:cNvSpPr txBox="1"/>
          <p:nvPr/>
        </p:nvSpPr>
        <p:spPr>
          <a:xfrm>
            <a:off x="5004900" y="3053725"/>
            <a:ext cx="23031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/>
              <a:t>Heavier, non-uniform FFD precip </a:t>
            </a:r>
            <a:endParaRPr b="1" sz="1469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/>
              <a:t>(likely contains hail)</a:t>
            </a:r>
            <a:endParaRPr b="1" sz="1469"/>
          </a:p>
        </p:txBody>
      </p:sp>
      <p:cxnSp>
        <p:nvCxnSpPr>
          <p:cNvPr id="617" name="Google Shape;617;p73"/>
          <p:cNvCxnSpPr/>
          <p:nvPr/>
        </p:nvCxnSpPr>
        <p:spPr>
          <a:xfrm flipH="1">
            <a:off x="4078725" y="3305850"/>
            <a:ext cx="933000" cy="29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Climatology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63225" y="1196125"/>
            <a:ext cx="85734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Work done by SPC forecasters to identify tornado/ingredient climatologies 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Thompson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Grams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Looked at ~10,000 tornado cases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Period: 2003-2011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Considered Supercell EF-2+ and QLCS EF-1+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Assigned storm mode based on WSR-88D data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Ex: discrete supercell, QLCS, cluster supercell, etc…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Collected SPC Mesoanalysis data for each instance at the nearest grid point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Created plots of </a:t>
            </a:r>
            <a:r>
              <a:rPr lang="en" sz="1700">
                <a:solidFill>
                  <a:srgbClr val="FFFFFF"/>
                </a:solidFill>
              </a:rPr>
              <a:t>tornado</a:t>
            </a:r>
            <a:r>
              <a:rPr lang="en" sz="1700">
                <a:solidFill>
                  <a:srgbClr val="FFFFFF"/>
                </a:solidFill>
              </a:rPr>
              <a:t> events and ingredients based on: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Seasonal</a:t>
            </a:r>
            <a:r>
              <a:rPr lang="en" sz="1300">
                <a:solidFill>
                  <a:srgbClr val="FFFFFF"/>
                </a:solidFill>
              </a:rPr>
              <a:t> (spring, summer, fall, winter)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Convective mode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4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23" name="Google Shape;62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74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74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74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74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74"/>
          <p:cNvSpPr txBox="1"/>
          <p:nvPr/>
        </p:nvSpPr>
        <p:spPr>
          <a:xfrm>
            <a:off x="3274425" y="2571750"/>
            <a:ext cx="26565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/>
              <a:t>TDS noted in ZDR</a:t>
            </a:r>
            <a:endParaRPr b="1" sz="1469"/>
          </a:p>
        </p:txBody>
      </p:sp>
      <p:cxnSp>
        <p:nvCxnSpPr>
          <p:cNvPr id="629" name="Google Shape;629;p74"/>
          <p:cNvCxnSpPr/>
          <p:nvPr/>
        </p:nvCxnSpPr>
        <p:spPr>
          <a:xfrm>
            <a:off x="4572000" y="3007800"/>
            <a:ext cx="1140900" cy="925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0" name="Google Shape;630;p74"/>
          <p:cNvSpPr/>
          <p:nvPr/>
        </p:nvSpPr>
        <p:spPr>
          <a:xfrm>
            <a:off x="5768950" y="3899600"/>
            <a:ext cx="363900" cy="297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5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1: Identify a velocity couplet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36" name="Google Shape;63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5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75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75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75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75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6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Step 2: Note distance between maxima (closer = better)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47" name="Google Shape;64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6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76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76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76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76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77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3: Find Vrot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58" name="Google Shape;65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77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77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77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77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77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77"/>
          <p:cNvSpPr txBox="1"/>
          <p:nvPr/>
        </p:nvSpPr>
        <p:spPr>
          <a:xfrm>
            <a:off x="2202550" y="3890025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6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8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4: Note beam height/distance from radar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70" name="Google Shape;67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78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78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78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78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78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6" name="Google Shape;676;p78"/>
          <p:cNvCxnSpPr>
            <a:stCxn id="675" idx="3"/>
          </p:cNvCxnSpPr>
          <p:nvPr/>
        </p:nvCxnSpPr>
        <p:spPr>
          <a:xfrm flipH="1">
            <a:off x="5080670" y="1962060"/>
            <a:ext cx="639600" cy="689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7" name="Google Shape;677;p78"/>
          <p:cNvSpPr txBox="1"/>
          <p:nvPr/>
        </p:nvSpPr>
        <p:spPr>
          <a:xfrm rot="-2700000">
            <a:off x="4603596" y="1939799"/>
            <a:ext cx="1290611" cy="508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To RDA</a:t>
            </a:r>
            <a:endParaRPr b="1" sz="14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9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5: Check for TDS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83" name="Google Shape;68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9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79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79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79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79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0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6: Check TDS Height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94" name="Google Shape;69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80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80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80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80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0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0" name="Google Shape;70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80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0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0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0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0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1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7: Check Conditional Tornado Probs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11" name="Google Shape;71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100" y="751100"/>
            <a:ext cx="5875800" cy="4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81"/>
          <p:cNvSpPr/>
          <p:nvPr/>
        </p:nvSpPr>
        <p:spPr>
          <a:xfrm>
            <a:off x="4720175" y="1079500"/>
            <a:ext cx="436200" cy="3678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3" name="Google Shape;713;p81"/>
          <p:cNvCxnSpPr>
            <a:stCxn id="714" idx="1"/>
          </p:cNvCxnSpPr>
          <p:nvPr/>
        </p:nvCxnSpPr>
        <p:spPr>
          <a:xfrm flipH="1">
            <a:off x="5024885" y="1329527"/>
            <a:ext cx="777300" cy="562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15" name="Google Shape;715;p81"/>
          <p:cNvCxnSpPr/>
          <p:nvPr/>
        </p:nvCxnSpPr>
        <p:spPr>
          <a:xfrm flipH="1">
            <a:off x="5129744" y="2583017"/>
            <a:ext cx="609600" cy="385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16" name="Google Shape;716;p81"/>
          <p:cNvCxnSpPr/>
          <p:nvPr/>
        </p:nvCxnSpPr>
        <p:spPr>
          <a:xfrm flipH="1">
            <a:off x="5037785" y="4087144"/>
            <a:ext cx="764400" cy="154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14" name="Google Shape;714;p81"/>
          <p:cNvSpPr txBox="1"/>
          <p:nvPr/>
        </p:nvSpPr>
        <p:spPr>
          <a:xfrm>
            <a:off x="5802185" y="1173827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76% EF2+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81"/>
          <p:cNvSpPr txBox="1"/>
          <p:nvPr/>
        </p:nvSpPr>
        <p:spPr>
          <a:xfrm>
            <a:off x="5760621" y="2349286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44% EF3+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1"/>
          <p:cNvSpPr txBox="1"/>
          <p:nvPr/>
        </p:nvSpPr>
        <p:spPr>
          <a:xfrm>
            <a:off x="5813071" y="3943398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EF4+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1"/>
          <p:cNvSpPr txBox="1"/>
          <p:nvPr/>
        </p:nvSpPr>
        <p:spPr>
          <a:xfrm>
            <a:off x="0" y="853725"/>
            <a:ext cx="1634100" cy="199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These are conditional probabilities: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You </a:t>
            </a:r>
            <a:r>
              <a:rPr i="1" lang="en" sz="1669">
                <a:solidFill>
                  <a:srgbClr val="FFFFFF"/>
                </a:solidFill>
              </a:rPr>
              <a:t>know</a:t>
            </a:r>
            <a:r>
              <a:rPr lang="en" sz="1669">
                <a:solidFill>
                  <a:srgbClr val="FFFFFF"/>
                </a:solidFill>
              </a:rPr>
              <a:t> a tornado is occurring 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(TDS)</a:t>
            </a:r>
            <a:endParaRPr sz="1669">
              <a:solidFill>
                <a:srgbClr val="FFFFFF"/>
              </a:solidFill>
            </a:endParaRPr>
          </a:p>
        </p:txBody>
      </p:sp>
      <p:sp>
        <p:nvSpPr>
          <p:cNvPr id="720" name="Google Shape;720;p81"/>
          <p:cNvSpPr/>
          <p:nvPr/>
        </p:nvSpPr>
        <p:spPr>
          <a:xfrm>
            <a:off x="5215475" y="817025"/>
            <a:ext cx="9483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81"/>
          <p:cNvSpPr txBox="1"/>
          <p:nvPr/>
        </p:nvSpPr>
        <p:spPr>
          <a:xfrm>
            <a:off x="7543800" y="732375"/>
            <a:ext cx="16341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Valid for this range</a:t>
            </a:r>
            <a:endParaRPr sz="1669">
              <a:solidFill>
                <a:srgbClr val="FFFFFF"/>
              </a:solidFill>
            </a:endParaRPr>
          </a:p>
        </p:txBody>
      </p:sp>
      <p:cxnSp>
        <p:nvCxnSpPr>
          <p:cNvPr id="722" name="Google Shape;722;p81"/>
          <p:cNvCxnSpPr/>
          <p:nvPr/>
        </p:nvCxnSpPr>
        <p:spPr>
          <a:xfrm rot="10800000">
            <a:off x="6273875" y="944175"/>
            <a:ext cx="1456200" cy="16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23" name="Google Shape;723;p81"/>
          <p:cNvGrpSpPr/>
          <p:nvPr/>
        </p:nvGrpSpPr>
        <p:grpSpPr>
          <a:xfrm>
            <a:off x="54300" y="944175"/>
            <a:ext cx="3782479" cy="4199325"/>
            <a:chOff x="54300" y="944175"/>
            <a:chExt cx="3782479" cy="4199325"/>
          </a:xfrm>
        </p:grpSpPr>
        <p:grpSp>
          <p:nvGrpSpPr>
            <p:cNvPr id="724" name="Google Shape;724;p81"/>
            <p:cNvGrpSpPr/>
            <p:nvPr/>
          </p:nvGrpSpPr>
          <p:grpSpPr>
            <a:xfrm>
              <a:off x="54300" y="2844825"/>
              <a:ext cx="3782479" cy="2298675"/>
              <a:chOff x="54300" y="2844825"/>
              <a:chExt cx="3782479" cy="2298675"/>
            </a:xfrm>
          </p:grpSpPr>
          <p:pic>
            <p:nvPicPr>
              <p:cNvPr id="725" name="Google Shape;725;p8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4302" y="2844825"/>
                <a:ext cx="3782478" cy="22986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6" name="Google Shape;726;p81"/>
              <p:cNvSpPr txBox="1"/>
              <p:nvPr/>
            </p:nvSpPr>
            <p:spPr>
              <a:xfrm>
                <a:off x="54300" y="2844825"/>
                <a:ext cx="22617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</a:rPr>
                  <a:t>Louisville, MS EF4</a:t>
                </a:r>
                <a:endParaRPr sz="1800">
                  <a:solidFill>
                    <a:schemeClr val="dk1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</a:rPr>
                  <a:t>28 April 2014</a:t>
                </a:r>
                <a:endParaRPr sz="1800">
                  <a:solidFill>
                    <a:schemeClr val="dk1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</a:rPr>
                  <a:t>10 fatalities</a:t>
                </a:r>
                <a:endParaRPr sz="1800">
                  <a:solidFill>
                    <a:schemeClr val="dk1"/>
                  </a:solidFill>
                </a:endParaRPr>
              </a:p>
            </p:txBody>
          </p:sp>
        </p:grpSp>
        <p:pic>
          <p:nvPicPr>
            <p:cNvPr id="727" name="Google Shape;727;p8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92263" y="944175"/>
              <a:ext cx="2543175" cy="1905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5"/>
              <a:buFont typeface="Calibri"/>
              <a:buNone/>
            </a:pPr>
            <a:r>
              <a:rPr lang="en" sz="3960">
                <a:solidFill>
                  <a:schemeClr val="lt1"/>
                </a:solidFill>
              </a:rPr>
              <a:t>Unconditional Tornado Probabilities</a:t>
            </a:r>
            <a:endParaRPr sz="3960">
              <a:solidFill>
                <a:schemeClr val="lt1"/>
              </a:solidFill>
            </a:endParaRPr>
          </a:p>
        </p:txBody>
      </p:sp>
      <p:sp>
        <p:nvSpPr>
          <p:cNvPr id="733" name="Google Shape;733;p82"/>
          <p:cNvSpPr txBox="1"/>
          <p:nvPr>
            <p:ph idx="1" type="body"/>
          </p:nvPr>
        </p:nvSpPr>
        <p:spPr>
          <a:xfrm>
            <a:off x="457200" y="9001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Often don’t know if a tornado is occurring in remote areas or at night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Must consider “null” cases with low-level storm rotation to develop unconditional tornado probabilities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3"/>
          <p:cNvSpPr/>
          <p:nvPr/>
        </p:nvSpPr>
        <p:spPr>
          <a:xfrm>
            <a:off x="2350325" y="1028700"/>
            <a:ext cx="609600" cy="3600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0" name="Google Shape;740;p83"/>
          <p:cNvCxnSpPr/>
          <p:nvPr/>
        </p:nvCxnSpPr>
        <p:spPr>
          <a:xfrm flipH="1" rot="10800000">
            <a:off x="1893125" y="1783237"/>
            <a:ext cx="685800" cy="149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41" name="Google Shape;741;p83"/>
          <p:cNvSpPr txBox="1"/>
          <p:nvPr/>
        </p:nvSpPr>
        <p:spPr>
          <a:xfrm>
            <a:off x="1134093" y="1700725"/>
            <a:ext cx="734400" cy="4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80% NULL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2" name="Google Shape;742;p83"/>
          <p:cNvCxnSpPr/>
          <p:nvPr/>
        </p:nvCxnSpPr>
        <p:spPr>
          <a:xfrm>
            <a:off x="1974768" y="3627541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43" name="Google Shape;743;p83"/>
          <p:cNvSpPr txBox="1"/>
          <p:nvPr/>
        </p:nvSpPr>
        <p:spPr>
          <a:xfrm>
            <a:off x="846611" y="3407321"/>
            <a:ext cx="1083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20% EF0+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4" name="Google Shape;744;p83"/>
          <p:cNvCxnSpPr/>
          <p:nvPr/>
        </p:nvCxnSpPr>
        <p:spPr>
          <a:xfrm>
            <a:off x="1969325" y="3981652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45" name="Google Shape;745;p83"/>
          <p:cNvSpPr txBox="1"/>
          <p:nvPr/>
        </p:nvSpPr>
        <p:spPr>
          <a:xfrm>
            <a:off x="846611" y="3804850"/>
            <a:ext cx="1083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EF1+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83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Is a tornado occurring?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1500" y="1000100"/>
            <a:ext cx="5061123" cy="41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6714325" y="297662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3. Smith et al. 2012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4300" y="0"/>
            <a:ext cx="6169249" cy="10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6893475" y="114037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2. Smith et al. 2012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4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6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">
                <a:solidFill>
                  <a:srgbClr val="FFFFFF"/>
                </a:solidFill>
              </a:rPr>
              <a:t>Combined Tornado Probabilities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52" name="Google Shape;752;p8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63"/>
              <a:buFont typeface="Calibri"/>
              <a:buNone/>
            </a:pPr>
            <a:r>
              <a:rPr lang="en" sz="3064">
                <a:solidFill>
                  <a:schemeClr val="lt1"/>
                </a:solidFill>
              </a:rPr>
              <a:t>Need to consider influences of beam height/range</a:t>
            </a:r>
            <a:endParaRPr sz="3064">
              <a:solidFill>
                <a:schemeClr val="lt1"/>
              </a:solidFill>
            </a:endParaRPr>
          </a:p>
        </p:txBody>
      </p:sp>
      <p:sp>
        <p:nvSpPr>
          <p:cNvPr id="758" name="Google Shape;758;p85"/>
          <p:cNvSpPr txBox="1"/>
          <p:nvPr>
            <p:ph idx="1" type="body"/>
          </p:nvPr>
        </p:nvSpPr>
        <p:spPr>
          <a:xfrm>
            <a:off x="457200" y="9001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Lower tornado probabilities with distant circulations sampled well above ground</a:t>
            </a:r>
            <a:endParaRPr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Higher tornado probabilities with closer circulations sampled near the ground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59" name="Google Shape;75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774" y="2689924"/>
            <a:ext cx="3399024" cy="23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175" y="38850"/>
            <a:ext cx="7401753" cy="51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86"/>
          <p:cNvSpPr txBox="1"/>
          <p:nvPr/>
        </p:nvSpPr>
        <p:spPr>
          <a:xfrm>
            <a:off x="6886225" y="300815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For your awareness...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175" y="38850"/>
            <a:ext cx="7401753" cy="51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87"/>
          <p:cNvSpPr/>
          <p:nvPr/>
        </p:nvSpPr>
        <p:spPr>
          <a:xfrm>
            <a:off x="3886425" y="1135350"/>
            <a:ext cx="532800" cy="620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87"/>
          <p:cNvSpPr/>
          <p:nvPr/>
        </p:nvSpPr>
        <p:spPr>
          <a:xfrm>
            <a:off x="4370650" y="737525"/>
            <a:ext cx="532800" cy="620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87"/>
          <p:cNvSpPr/>
          <p:nvPr/>
        </p:nvSpPr>
        <p:spPr>
          <a:xfrm>
            <a:off x="3629275" y="1422675"/>
            <a:ext cx="387300" cy="488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87"/>
          <p:cNvSpPr/>
          <p:nvPr/>
        </p:nvSpPr>
        <p:spPr>
          <a:xfrm>
            <a:off x="4640525" y="17554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87"/>
          <p:cNvSpPr/>
          <p:nvPr/>
        </p:nvSpPr>
        <p:spPr>
          <a:xfrm>
            <a:off x="4757975" y="22222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87"/>
          <p:cNvSpPr/>
          <p:nvPr/>
        </p:nvSpPr>
        <p:spPr>
          <a:xfrm>
            <a:off x="4305600" y="25717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87"/>
          <p:cNvSpPr/>
          <p:nvPr/>
        </p:nvSpPr>
        <p:spPr>
          <a:xfrm>
            <a:off x="3549725" y="21477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87"/>
          <p:cNvSpPr/>
          <p:nvPr/>
        </p:nvSpPr>
        <p:spPr>
          <a:xfrm>
            <a:off x="4370650" y="2876550"/>
            <a:ext cx="3873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87"/>
          <p:cNvSpPr/>
          <p:nvPr/>
        </p:nvSpPr>
        <p:spPr>
          <a:xfrm>
            <a:off x="4830725" y="2689050"/>
            <a:ext cx="295800" cy="488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87"/>
          <p:cNvSpPr/>
          <p:nvPr/>
        </p:nvSpPr>
        <p:spPr>
          <a:xfrm>
            <a:off x="5076325" y="2620050"/>
            <a:ext cx="387300" cy="301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87"/>
          <p:cNvSpPr txBox="1"/>
          <p:nvPr/>
        </p:nvSpPr>
        <p:spPr>
          <a:xfrm>
            <a:off x="6886225" y="300815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135"/>
              <a:buNone/>
            </a:pPr>
            <a:r>
              <a:rPr lang="en" sz="1669">
                <a:solidFill>
                  <a:srgbClr val="FFFFFF"/>
                </a:solidFill>
              </a:rPr>
              <a:t>Even in the Plains there are radar gaps!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8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7" name="Google Shape;787;p88"/>
          <p:cNvCxnSpPr/>
          <p:nvPr/>
        </p:nvCxnSpPr>
        <p:spPr>
          <a:xfrm>
            <a:off x="2514600" y="2983675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88" name="Google Shape;788;p88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88"/>
          <p:cNvSpPr/>
          <p:nvPr/>
        </p:nvSpPr>
        <p:spPr>
          <a:xfrm>
            <a:off x="4936800" y="694225"/>
            <a:ext cx="12789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5" name="Google Shape;795;p89"/>
          <p:cNvCxnSpPr/>
          <p:nvPr/>
        </p:nvCxnSpPr>
        <p:spPr>
          <a:xfrm>
            <a:off x="2514600" y="320040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96" name="Google Shape;796;p89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89"/>
          <p:cNvSpPr/>
          <p:nvPr/>
        </p:nvSpPr>
        <p:spPr>
          <a:xfrm>
            <a:off x="4784400" y="694225"/>
            <a:ext cx="15777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3" name="Google Shape;803;p90"/>
          <p:cNvCxnSpPr/>
          <p:nvPr/>
        </p:nvCxnSpPr>
        <p:spPr>
          <a:xfrm>
            <a:off x="2514600" y="36004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04" name="Google Shape;804;p90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90"/>
          <p:cNvSpPr/>
          <p:nvPr/>
        </p:nvSpPr>
        <p:spPr>
          <a:xfrm>
            <a:off x="4784400" y="694225"/>
            <a:ext cx="15870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91"/>
          <p:cNvSpPr txBox="1"/>
          <p:nvPr>
            <p:ph type="title"/>
          </p:nvPr>
        </p:nvSpPr>
        <p:spPr>
          <a:xfrm>
            <a:off x="457200" y="3830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5"/>
              <a:buFont typeface="Calibri"/>
              <a:buNone/>
            </a:pPr>
            <a:r>
              <a:rPr lang="en" sz="3960">
                <a:solidFill>
                  <a:schemeClr val="lt1"/>
                </a:solidFill>
              </a:rPr>
              <a:t>Need to consider influences of circulation diameter</a:t>
            </a:r>
            <a:endParaRPr sz="3960">
              <a:solidFill>
                <a:schemeClr val="lt1"/>
              </a:solidFill>
            </a:endParaRPr>
          </a:p>
        </p:txBody>
      </p:sp>
      <p:sp>
        <p:nvSpPr>
          <p:cNvPr id="811" name="Google Shape;811;p91"/>
          <p:cNvSpPr txBox="1"/>
          <p:nvPr>
            <p:ph idx="1" type="body"/>
          </p:nvPr>
        </p:nvSpPr>
        <p:spPr>
          <a:xfrm>
            <a:off x="457200" y="12049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Lower tornado probabilities with broad circulations</a:t>
            </a:r>
            <a:endParaRPr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Higher tornado probabilities with tight circulations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12" name="Google Shape;812;p9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0000" l="50229" r="0" t="0"/>
          <a:stretch/>
        </p:blipFill>
        <p:spPr>
          <a:xfrm>
            <a:off x="391200" y="2640700"/>
            <a:ext cx="3647400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925" y="2646938"/>
            <a:ext cx="3647401" cy="2314932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91"/>
          <p:cNvSpPr txBox="1"/>
          <p:nvPr/>
        </p:nvSpPr>
        <p:spPr>
          <a:xfrm>
            <a:off x="3846150" y="339050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VS.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9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9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cxnSp>
        <p:nvCxnSpPr>
          <p:cNvPr id="821" name="Google Shape;821;p92"/>
          <p:cNvCxnSpPr/>
          <p:nvPr/>
        </p:nvCxnSpPr>
        <p:spPr>
          <a:xfrm>
            <a:off x="1981200" y="25717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22" name="Google Shape;822;p92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93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cxnSp>
        <p:nvCxnSpPr>
          <p:cNvPr id="829" name="Google Shape;829;p93"/>
          <p:cNvCxnSpPr/>
          <p:nvPr/>
        </p:nvCxnSpPr>
        <p:spPr>
          <a:xfrm>
            <a:off x="1977242" y="3576328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30" name="Google Shape;830;p93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/>
        </p:nvSpPr>
        <p:spPr>
          <a:xfrm>
            <a:off x="6799000" y="39252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4. Smith et al. 2012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75" y="0"/>
            <a:ext cx="62776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9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94"/>
          <p:cNvCxnSpPr/>
          <p:nvPr/>
        </p:nvCxnSpPr>
        <p:spPr>
          <a:xfrm>
            <a:off x="1981200" y="38290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37" name="Google Shape;837;p94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9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95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9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6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by Distance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7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(TDS vs. No-TDS)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8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What about regional differences?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61" name="Google Shape;861;p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98"/>
          <p:cNvSpPr/>
          <p:nvPr/>
        </p:nvSpPr>
        <p:spPr>
          <a:xfrm>
            <a:off x="3505200" y="1028700"/>
            <a:ext cx="609600" cy="3600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3" name="Google Shape;863;p98"/>
          <p:cNvCxnSpPr/>
          <p:nvPr/>
        </p:nvCxnSpPr>
        <p:spPr>
          <a:xfrm flipH="1">
            <a:off x="3916383" y="405765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64" name="Google Shape;864;p98"/>
          <p:cNvCxnSpPr/>
          <p:nvPr/>
        </p:nvCxnSpPr>
        <p:spPr>
          <a:xfrm flipH="1">
            <a:off x="3916383" y="337185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65" name="Google Shape;865;p98"/>
          <p:cNvCxnSpPr/>
          <p:nvPr/>
        </p:nvCxnSpPr>
        <p:spPr>
          <a:xfrm flipH="1">
            <a:off x="3848100" y="217170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66" name="Google Shape;866;p98"/>
          <p:cNvCxnSpPr/>
          <p:nvPr/>
        </p:nvCxnSpPr>
        <p:spPr>
          <a:xfrm flipH="1">
            <a:off x="3916383" y="3371849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9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5"/>
              <a:buFont typeface="Calibri"/>
              <a:buNone/>
            </a:pPr>
            <a:r>
              <a:rPr lang="en" sz="3960">
                <a:solidFill>
                  <a:schemeClr val="lt1"/>
                </a:solidFill>
              </a:rPr>
              <a:t>Need to consider storm environment</a:t>
            </a:r>
            <a:endParaRPr sz="3960">
              <a:solidFill>
                <a:schemeClr val="lt1"/>
              </a:solidFill>
            </a:endParaRPr>
          </a:p>
        </p:txBody>
      </p:sp>
      <p:sp>
        <p:nvSpPr>
          <p:cNvPr id="872" name="Google Shape;872;p99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So far we’ve only considered WSR-88D signatures, but the env can help!</a:t>
            </a:r>
            <a:endParaRPr>
              <a:solidFill>
                <a:schemeClr val="lt1"/>
              </a:solidFill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Try to keep the environment estimate simple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Look at significant tornado parameter (STP)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Take max value within 80 km of each storm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1200"/>
              </a:spcAft>
              <a:buClr>
                <a:srgbClr val="00FFFF"/>
              </a:buClr>
              <a:buSzPts val="2400"/>
              <a:buChar char="■"/>
            </a:pPr>
            <a:r>
              <a:rPr lang="en">
                <a:solidFill>
                  <a:srgbClr val="00FFFF"/>
                </a:solidFill>
              </a:rPr>
              <a:t>Forecasters consider more than a point value!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873" name="Google Shape;873;p99"/>
          <p:cNvPicPr preferRelativeResize="0"/>
          <p:nvPr/>
        </p:nvPicPr>
        <p:blipFill rotWithShape="1">
          <a:blip r:embed="rId3">
            <a:alphaModFix/>
          </a:blip>
          <a:srcRect b="6805" l="12786" r="27881" t="36531"/>
          <a:stretch/>
        </p:blipFill>
        <p:spPr>
          <a:xfrm>
            <a:off x="3718600" y="3522125"/>
            <a:ext cx="1528200" cy="12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0100" y="2466400"/>
            <a:ext cx="3090301" cy="231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5" name="Google Shape;875;p99"/>
          <p:cNvCxnSpPr>
            <a:endCxn id="873" idx="3"/>
          </p:cNvCxnSpPr>
          <p:nvPr/>
        </p:nvCxnSpPr>
        <p:spPr>
          <a:xfrm flipH="1">
            <a:off x="5246800" y="3598175"/>
            <a:ext cx="1521600" cy="5571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1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100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Vrot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10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101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Eff. STP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02"/>
          <p:cNvSpPr/>
          <p:nvPr/>
        </p:nvSpPr>
        <p:spPr>
          <a:xfrm>
            <a:off x="375550" y="8725"/>
            <a:ext cx="8229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102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94" name="Google Shape;894;p10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60" y="8725"/>
            <a:ext cx="8193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102"/>
          <p:cNvCxnSpPr/>
          <p:nvPr/>
        </p:nvCxnSpPr>
        <p:spPr>
          <a:xfrm flipH="1" rot="10800000">
            <a:off x="4343400" y="2114700"/>
            <a:ext cx="3124200" cy="8571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96" name="Google Shape;896;p102"/>
          <p:cNvSpPr txBox="1"/>
          <p:nvPr/>
        </p:nvSpPr>
        <p:spPr>
          <a:xfrm>
            <a:off x="4191000" y="1828799"/>
            <a:ext cx="2209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Increasing EF2+ probabilities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03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Eff. STP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02" name="Google Shape;90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350" y="1162050"/>
            <a:ext cx="5367201" cy="3960849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103"/>
          <p:cNvSpPr txBox="1"/>
          <p:nvPr>
            <p:ph idx="1" type="body"/>
          </p:nvPr>
        </p:nvSpPr>
        <p:spPr>
          <a:xfrm>
            <a:off x="95900" y="1433525"/>
            <a:ext cx="3473400" cy="407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Try it yourself!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Tornado probability tool developed by Tomer Burg.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Based on research outlined in Cohen et al. 2018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04" name="Google Shape;904;p103"/>
          <p:cNvSpPr txBox="1"/>
          <p:nvPr/>
        </p:nvSpPr>
        <p:spPr>
          <a:xfrm>
            <a:off x="1117925" y="689175"/>
            <a:ext cx="7869300" cy="461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Available at http://arctic.som.ou.edu/tburg/products/R2O/torprob/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Ingredient</a:t>
            </a:r>
            <a:r>
              <a:rPr lang="en" sz="5200">
                <a:solidFill>
                  <a:srgbClr val="FFFFFF"/>
                </a:solidFill>
              </a:rPr>
              <a:t> Climatology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363225" y="1196125"/>
            <a:ext cx="85734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Considered tornado environments for right-moving supercell and QLCS tornado events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Considered seasonal variations in: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MLCAPE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MLCIN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Effective BWD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Effective SRH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MLLCL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STP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0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10" name="Google Shape;910;p1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04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04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2236z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04"/>
          <p:cNvSpPr/>
          <p:nvPr/>
        </p:nvSpPr>
        <p:spPr>
          <a:xfrm>
            <a:off x="1324099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04"/>
          <p:cNvSpPr/>
          <p:nvPr/>
        </p:nvSpPr>
        <p:spPr>
          <a:xfrm>
            <a:off x="5334000" y="1724891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104"/>
          <p:cNvSpPr/>
          <p:nvPr/>
        </p:nvSpPr>
        <p:spPr>
          <a:xfrm>
            <a:off x="1357746" y="4292188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104"/>
          <p:cNvSpPr/>
          <p:nvPr/>
        </p:nvSpPr>
        <p:spPr>
          <a:xfrm>
            <a:off x="5428013" y="4298868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0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22" name="Google Shape;922;p1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05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05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2238z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105"/>
          <p:cNvSpPr/>
          <p:nvPr/>
        </p:nvSpPr>
        <p:spPr>
          <a:xfrm>
            <a:off x="1524000" y="15430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05"/>
          <p:cNvSpPr/>
          <p:nvPr/>
        </p:nvSpPr>
        <p:spPr>
          <a:xfrm>
            <a:off x="5562600" y="15430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05"/>
          <p:cNvSpPr/>
          <p:nvPr/>
        </p:nvSpPr>
        <p:spPr>
          <a:xfrm>
            <a:off x="1485405" y="41719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5"/>
          <p:cNvSpPr/>
          <p:nvPr/>
        </p:nvSpPr>
        <p:spPr>
          <a:xfrm>
            <a:off x="5559631" y="4221307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0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34" name="Google Shape;934;p1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106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106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2241z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106"/>
          <p:cNvSpPr/>
          <p:nvPr/>
        </p:nvSpPr>
        <p:spPr>
          <a:xfrm>
            <a:off x="1714500" y="14287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106"/>
          <p:cNvSpPr/>
          <p:nvPr/>
        </p:nvSpPr>
        <p:spPr>
          <a:xfrm>
            <a:off x="5715000" y="14287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106"/>
          <p:cNvSpPr/>
          <p:nvPr/>
        </p:nvSpPr>
        <p:spPr>
          <a:xfrm>
            <a:off x="1712026" y="4000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106"/>
          <p:cNvSpPr/>
          <p:nvPr/>
        </p:nvSpPr>
        <p:spPr>
          <a:xfrm>
            <a:off x="5791200" y="398714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7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46" name="Google Shape;946;p10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07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107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2244z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07"/>
          <p:cNvSpPr/>
          <p:nvPr/>
        </p:nvSpPr>
        <p:spPr>
          <a:xfrm>
            <a:off x="1905000" y="1257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07"/>
          <p:cNvSpPr/>
          <p:nvPr/>
        </p:nvSpPr>
        <p:spPr>
          <a:xfrm>
            <a:off x="5867400" y="1257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07"/>
          <p:cNvSpPr/>
          <p:nvPr/>
        </p:nvSpPr>
        <p:spPr>
          <a:xfrm>
            <a:off x="5883729" y="386987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7"/>
          <p:cNvSpPr/>
          <p:nvPr/>
        </p:nvSpPr>
        <p:spPr>
          <a:xfrm>
            <a:off x="1878281" y="386987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8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58" name="Google Shape;958;p10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08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108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2246z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108"/>
          <p:cNvSpPr/>
          <p:nvPr/>
        </p:nvSpPr>
        <p:spPr>
          <a:xfrm>
            <a:off x="2057400" y="10858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108"/>
          <p:cNvSpPr/>
          <p:nvPr/>
        </p:nvSpPr>
        <p:spPr>
          <a:xfrm>
            <a:off x="6019800" y="108288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108"/>
          <p:cNvSpPr/>
          <p:nvPr/>
        </p:nvSpPr>
        <p:spPr>
          <a:xfrm>
            <a:off x="1981200" y="36576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108"/>
          <p:cNvSpPr/>
          <p:nvPr/>
        </p:nvSpPr>
        <p:spPr>
          <a:xfrm>
            <a:off x="6019800" y="36576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9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70" name="Google Shape;970;p1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09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109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09"/>
          <p:cNvSpPr/>
          <p:nvPr/>
        </p:nvSpPr>
        <p:spPr>
          <a:xfrm>
            <a:off x="2157351" y="1006434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109"/>
          <p:cNvSpPr/>
          <p:nvPr/>
        </p:nvSpPr>
        <p:spPr>
          <a:xfrm>
            <a:off x="6115792" y="1000126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09"/>
          <p:cNvSpPr/>
          <p:nvPr/>
        </p:nvSpPr>
        <p:spPr>
          <a:xfrm>
            <a:off x="6144490" y="34861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09"/>
          <p:cNvSpPr/>
          <p:nvPr/>
        </p:nvSpPr>
        <p:spPr>
          <a:xfrm>
            <a:off x="2162299" y="34861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10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82" name="Google Shape;982;p1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10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10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10"/>
          <p:cNvSpPr/>
          <p:nvPr/>
        </p:nvSpPr>
        <p:spPr>
          <a:xfrm flipH="1" rot="-1656431">
            <a:off x="5962523" y="749762"/>
            <a:ext cx="280315" cy="448328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10"/>
          <p:cNvSpPr/>
          <p:nvPr/>
        </p:nvSpPr>
        <p:spPr>
          <a:xfrm flipH="1" rot="9145619">
            <a:off x="6184494" y="544934"/>
            <a:ext cx="327948" cy="49418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10"/>
          <p:cNvSpPr/>
          <p:nvPr/>
        </p:nvSpPr>
        <p:spPr>
          <a:xfrm flipH="1" rot="9146157">
            <a:off x="6721980" y="1057113"/>
            <a:ext cx="176989" cy="356624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10"/>
          <p:cNvSpPr/>
          <p:nvPr/>
        </p:nvSpPr>
        <p:spPr>
          <a:xfrm flipH="1" rot="-1655624">
            <a:off x="6551198" y="1163861"/>
            <a:ext cx="194301" cy="36278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11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94" name="Google Shape;994;p1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11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111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11"/>
          <p:cNvSpPr/>
          <p:nvPr/>
        </p:nvSpPr>
        <p:spPr>
          <a:xfrm>
            <a:off x="6172200" y="976003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11"/>
          <p:cNvSpPr/>
          <p:nvPr/>
        </p:nvSpPr>
        <p:spPr>
          <a:xfrm>
            <a:off x="2133600" y="979715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111"/>
          <p:cNvSpPr/>
          <p:nvPr/>
        </p:nvSpPr>
        <p:spPr>
          <a:xfrm>
            <a:off x="2125683" y="3543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111"/>
          <p:cNvSpPr/>
          <p:nvPr/>
        </p:nvSpPr>
        <p:spPr>
          <a:xfrm>
            <a:off x="6172200" y="3523261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111"/>
          <p:cNvSpPr txBox="1"/>
          <p:nvPr/>
        </p:nvSpPr>
        <p:spPr>
          <a:xfrm>
            <a:off x="5562600" y="1771650"/>
            <a:ext cx="259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rot</a:t>
            </a:r>
            <a:r>
              <a:rPr b="1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= 69 kt</a:t>
            </a:r>
            <a:endParaRPr b="1" baseline="-25000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1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12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112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112"/>
          <p:cNvSpPr/>
          <p:nvPr/>
        </p:nvSpPr>
        <p:spPr>
          <a:xfrm>
            <a:off x="632314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10" name="Google Shape;1010;p112"/>
          <p:cNvSpPr/>
          <p:nvPr/>
        </p:nvSpPr>
        <p:spPr>
          <a:xfrm>
            <a:off x="225489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11" name="Google Shape;1011;p112"/>
          <p:cNvSpPr/>
          <p:nvPr/>
        </p:nvSpPr>
        <p:spPr>
          <a:xfrm>
            <a:off x="18665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2" name="Google Shape;1012;p112"/>
          <p:cNvSpPr/>
          <p:nvPr/>
        </p:nvSpPr>
        <p:spPr>
          <a:xfrm>
            <a:off x="59813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3" name="Google Shape;1013;p112"/>
          <p:cNvSpPr txBox="1"/>
          <p:nvPr/>
        </p:nvSpPr>
        <p:spPr>
          <a:xfrm rot="-337280">
            <a:off x="22789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14" name="Google Shape;1014;p112"/>
          <p:cNvSpPr txBox="1"/>
          <p:nvPr/>
        </p:nvSpPr>
        <p:spPr>
          <a:xfrm rot="-337280">
            <a:off x="63175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15" name="Google Shape;1015;p112"/>
          <p:cNvSpPr/>
          <p:nvPr/>
        </p:nvSpPr>
        <p:spPr>
          <a:xfrm>
            <a:off x="1866547" y="30649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6" name="Google Shape;1016;p112"/>
          <p:cNvSpPr txBox="1"/>
          <p:nvPr/>
        </p:nvSpPr>
        <p:spPr>
          <a:xfrm rot="-337280">
            <a:off x="2278994" y="30860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17" name="Google Shape;1017;p112"/>
          <p:cNvSpPr/>
          <p:nvPr/>
        </p:nvSpPr>
        <p:spPr>
          <a:xfrm>
            <a:off x="2254895" y="33553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Google Shape;1022;p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13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113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13"/>
          <p:cNvSpPr/>
          <p:nvPr/>
        </p:nvSpPr>
        <p:spPr>
          <a:xfrm>
            <a:off x="632314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26" name="Google Shape;1026;p113"/>
          <p:cNvSpPr/>
          <p:nvPr/>
        </p:nvSpPr>
        <p:spPr>
          <a:xfrm>
            <a:off x="225489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27" name="Google Shape;1027;p113"/>
          <p:cNvSpPr/>
          <p:nvPr/>
        </p:nvSpPr>
        <p:spPr>
          <a:xfrm>
            <a:off x="18665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8" name="Google Shape;1028;p113"/>
          <p:cNvSpPr/>
          <p:nvPr/>
        </p:nvSpPr>
        <p:spPr>
          <a:xfrm>
            <a:off x="59813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9" name="Google Shape;1029;p113"/>
          <p:cNvSpPr txBox="1"/>
          <p:nvPr/>
        </p:nvSpPr>
        <p:spPr>
          <a:xfrm rot="-337280">
            <a:off x="22789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30" name="Google Shape;1030;p113"/>
          <p:cNvSpPr txBox="1"/>
          <p:nvPr/>
        </p:nvSpPr>
        <p:spPr>
          <a:xfrm rot="-337280">
            <a:off x="63175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31" name="Google Shape;1031;p113"/>
          <p:cNvSpPr/>
          <p:nvPr/>
        </p:nvSpPr>
        <p:spPr>
          <a:xfrm>
            <a:off x="1866547" y="30649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2" name="Google Shape;1032;p113"/>
          <p:cNvSpPr txBox="1"/>
          <p:nvPr/>
        </p:nvSpPr>
        <p:spPr>
          <a:xfrm rot="-337280">
            <a:off x="2278994" y="30860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33" name="Google Shape;1033;p113"/>
          <p:cNvSpPr/>
          <p:nvPr/>
        </p:nvSpPr>
        <p:spPr>
          <a:xfrm>
            <a:off x="2254895" y="33553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1034" name="Google Shape;1034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50" y="0"/>
            <a:ext cx="8097900" cy="51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13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0.9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13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